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0"/>
  </p:notesMasterIdLst>
  <p:handoutMasterIdLst>
    <p:handoutMasterId r:id="rId71"/>
  </p:handoutMasterIdLst>
  <p:sldIdLst>
    <p:sldId id="761" r:id="rId2"/>
    <p:sldId id="828" r:id="rId3"/>
    <p:sldId id="832" r:id="rId4"/>
    <p:sldId id="797" r:id="rId5"/>
    <p:sldId id="802" r:id="rId6"/>
    <p:sldId id="798" r:id="rId7"/>
    <p:sldId id="829" r:id="rId8"/>
    <p:sldId id="803" r:id="rId9"/>
    <p:sldId id="800" r:id="rId10"/>
    <p:sldId id="830" r:id="rId11"/>
    <p:sldId id="834" r:id="rId12"/>
    <p:sldId id="738" r:id="rId13"/>
    <p:sldId id="831" r:id="rId14"/>
    <p:sldId id="746" r:id="rId15"/>
    <p:sldId id="804" r:id="rId16"/>
    <p:sldId id="805" r:id="rId17"/>
    <p:sldId id="806" r:id="rId18"/>
    <p:sldId id="807" r:id="rId19"/>
    <p:sldId id="808" r:id="rId20"/>
    <p:sldId id="810" r:id="rId21"/>
    <p:sldId id="809" r:id="rId22"/>
    <p:sldId id="811" r:id="rId23"/>
    <p:sldId id="812" r:id="rId24"/>
    <p:sldId id="813" r:id="rId25"/>
    <p:sldId id="814" r:id="rId26"/>
    <p:sldId id="815" r:id="rId27"/>
    <p:sldId id="816" r:id="rId28"/>
    <p:sldId id="817" r:id="rId29"/>
    <p:sldId id="835" r:id="rId30"/>
    <p:sldId id="818" r:id="rId31"/>
    <p:sldId id="819" r:id="rId32"/>
    <p:sldId id="820" r:id="rId33"/>
    <p:sldId id="821" r:id="rId34"/>
    <p:sldId id="822" r:id="rId35"/>
    <p:sldId id="823" r:id="rId36"/>
    <p:sldId id="824" r:id="rId37"/>
    <p:sldId id="741" r:id="rId38"/>
    <p:sldId id="742" r:id="rId39"/>
    <p:sldId id="825" r:id="rId40"/>
    <p:sldId id="727" r:id="rId41"/>
    <p:sldId id="837" r:id="rId42"/>
    <p:sldId id="836" r:id="rId43"/>
    <p:sldId id="838" r:id="rId44"/>
    <p:sldId id="726" r:id="rId45"/>
    <p:sldId id="715" r:id="rId46"/>
    <p:sldId id="714" r:id="rId47"/>
    <p:sldId id="826" r:id="rId48"/>
    <p:sldId id="773" r:id="rId49"/>
    <p:sldId id="827" r:id="rId50"/>
    <p:sldId id="774" r:id="rId51"/>
    <p:sldId id="775" r:id="rId52"/>
    <p:sldId id="776" r:id="rId53"/>
    <p:sldId id="777" r:id="rId54"/>
    <p:sldId id="778" r:id="rId55"/>
    <p:sldId id="779" r:id="rId56"/>
    <p:sldId id="780" r:id="rId57"/>
    <p:sldId id="781" r:id="rId58"/>
    <p:sldId id="782" r:id="rId59"/>
    <p:sldId id="783" r:id="rId60"/>
    <p:sldId id="839" r:id="rId61"/>
    <p:sldId id="786" r:id="rId62"/>
    <p:sldId id="787" r:id="rId63"/>
    <p:sldId id="790" r:id="rId64"/>
    <p:sldId id="791" r:id="rId65"/>
    <p:sldId id="792" r:id="rId66"/>
    <p:sldId id="793" r:id="rId67"/>
    <p:sldId id="794" r:id="rId68"/>
    <p:sldId id="795" r:id="rId69"/>
  </p:sldIdLst>
  <p:sldSz cx="9144000" cy="6858000" type="screen4x3"/>
  <p:notesSz cx="6810375" cy="9942513"/>
  <p:defaultTextStyle>
    <a:defPPr>
      <a:defRPr lang="nl-NL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E638"/>
    <a:srgbClr val="086AEC"/>
    <a:srgbClr val="1F1FFF"/>
    <a:srgbClr val="A2C9FC"/>
    <a:srgbClr val="A9A3FB"/>
    <a:srgbClr val="FFFFFF"/>
    <a:srgbClr val="F23E06"/>
    <a:srgbClr val="18A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4690" autoAdjust="0"/>
  </p:normalViewPr>
  <p:slideViewPr>
    <p:cSldViewPr>
      <p:cViewPr varScale="1">
        <p:scale>
          <a:sx n="110" d="100"/>
          <a:sy n="110" d="100"/>
        </p:scale>
        <p:origin x="15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2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d\Mijn%20documenten\Work%20-%20Na%20CPB\RAVCollege-pdf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d\Mijn%20documenten\Work%20-%20Na%20CPB\RAVCollege-pdf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d\Mijn%20documenten\Work%20-%20Na%20CPB\RAVCollege-pdf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d\Mijn%20documenten\Work%20-%20Na%20CPB\RAVCollege-pdf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d\Mijn%20documenten\Work%20-%20Na%20CPB\RAVCollege-pdf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d\Mijn%20documenten\Work%20-%20Na%20CPB\RAVCollege-pdf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Blad2!$B$1</c:f>
              <c:strCache>
                <c:ptCount val="1"/>
                <c:pt idx="0">
                  <c:v>pdf</c:v>
                </c:pt>
              </c:strCache>
            </c:strRef>
          </c:tx>
          <c:marker>
            <c:symbol val="none"/>
          </c:marker>
          <c:xVal>
            <c:numRef>
              <c:f>Blad2!$A$2:$A$42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Blad2!$B$2:$B$42</c:f>
              <c:numCache>
                <c:formatCode>General</c:formatCode>
                <c:ptCount val="41"/>
                <c:pt idx="0">
                  <c:v>0.01</c:v>
                </c:pt>
                <c:pt idx="1">
                  <c:v>1.0999999999999999E-2</c:v>
                </c:pt>
                <c:pt idx="2">
                  <c:v>1.2E-2</c:v>
                </c:pt>
                <c:pt idx="3">
                  <c:v>1.3000000000000001E-2</c:v>
                </c:pt>
                <c:pt idx="4">
                  <c:v>1.4000000000000002E-2</c:v>
                </c:pt>
                <c:pt idx="5">
                  <c:v>1.5000000000000003E-2</c:v>
                </c:pt>
                <c:pt idx="6">
                  <c:v>1.6000000000000004E-2</c:v>
                </c:pt>
                <c:pt idx="7">
                  <c:v>1.7000000000000005E-2</c:v>
                </c:pt>
                <c:pt idx="8">
                  <c:v>1.8000000000000006E-2</c:v>
                </c:pt>
                <c:pt idx="9">
                  <c:v>1.9000000000000006E-2</c:v>
                </c:pt>
                <c:pt idx="10">
                  <c:v>2.0000000000000007E-2</c:v>
                </c:pt>
                <c:pt idx="11">
                  <c:v>2.1000000000000008E-2</c:v>
                </c:pt>
                <c:pt idx="12">
                  <c:v>2.2000000000000009E-2</c:v>
                </c:pt>
                <c:pt idx="13">
                  <c:v>2.300000000000001E-2</c:v>
                </c:pt>
                <c:pt idx="14">
                  <c:v>2.4000000000000011E-2</c:v>
                </c:pt>
                <c:pt idx="15">
                  <c:v>2.5000000000000012E-2</c:v>
                </c:pt>
                <c:pt idx="16">
                  <c:v>2.6000000000000013E-2</c:v>
                </c:pt>
                <c:pt idx="17">
                  <c:v>2.7000000000000014E-2</c:v>
                </c:pt>
                <c:pt idx="18">
                  <c:v>2.8000000000000014E-2</c:v>
                </c:pt>
                <c:pt idx="19">
                  <c:v>2.9000000000000015E-2</c:v>
                </c:pt>
                <c:pt idx="20">
                  <c:v>3.0000000000000016E-2</c:v>
                </c:pt>
                <c:pt idx="21">
                  <c:v>3.0000000000000016E-2</c:v>
                </c:pt>
                <c:pt idx="22">
                  <c:v>3.0000000000000016E-2</c:v>
                </c:pt>
                <c:pt idx="23">
                  <c:v>3.0000000000000016E-2</c:v>
                </c:pt>
                <c:pt idx="24">
                  <c:v>3.0000000000000016E-2</c:v>
                </c:pt>
                <c:pt idx="25">
                  <c:v>3.0000000000000016E-2</c:v>
                </c:pt>
                <c:pt idx="26">
                  <c:v>3.0000000000000016E-2</c:v>
                </c:pt>
                <c:pt idx="27">
                  <c:v>3.0000000000000016E-2</c:v>
                </c:pt>
                <c:pt idx="28">
                  <c:v>3.0000000000000016E-2</c:v>
                </c:pt>
                <c:pt idx="29">
                  <c:v>3.0000000000000016E-2</c:v>
                </c:pt>
                <c:pt idx="30">
                  <c:v>3.0000000000000016E-2</c:v>
                </c:pt>
                <c:pt idx="31">
                  <c:v>3.0000000000000016E-2</c:v>
                </c:pt>
                <c:pt idx="32">
                  <c:v>3.0000000000000016E-2</c:v>
                </c:pt>
                <c:pt idx="33">
                  <c:v>3.0000000000000016E-2</c:v>
                </c:pt>
                <c:pt idx="34">
                  <c:v>3.0000000000000016E-2</c:v>
                </c:pt>
                <c:pt idx="35">
                  <c:v>3.0000000000000016E-2</c:v>
                </c:pt>
                <c:pt idx="36">
                  <c:v>3.0000000000000016E-2</c:v>
                </c:pt>
                <c:pt idx="37">
                  <c:v>3.0000000000000016E-2</c:v>
                </c:pt>
                <c:pt idx="38">
                  <c:v>3.0000000000000016E-2</c:v>
                </c:pt>
                <c:pt idx="39">
                  <c:v>3.0000000000000016E-2</c:v>
                </c:pt>
                <c:pt idx="40">
                  <c:v>0.03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Blad2!$C$1</c:f>
              <c:strCache>
                <c:ptCount val="1"/>
                <c:pt idx="0">
                  <c:v>pdfs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Blad2!$A$2:$A$42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Blad2!$C$2:$C$42</c:f>
              <c:numCache>
                <c:formatCode>General</c:formatCode>
                <c:ptCount val="41"/>
                <c:pt idx="0">
                  <c:v>-2.0168638785081849E-2</c:v>
                </c:pt>
                <c:pt idx="1">
                  <c:v>-1.9168638785081852E-2</c:v>
                </c:pt>
                <c:pt idx="2">
                  <c:v>-1.8168638785081851E-2</c:v>
                </c:pt>
                <c:pt idx="3">
                  <c:v>-1.716863878508185E-2</c:v>
                </c:pt>
                <c:pt idx="4">
                  <c:v>-1.6168638785081849E-2</c:v>
                </c:pt>
                <c:pt idx="5">
                  <c:v>-1.5168638785081848E-2</c:v>
                </c:pt>
                <c:pt idx="6">
                  <c:v>-1.4168638785081848E-2</c:v>
                </c:pt>
                <c:pt idx="7">
                  <c:v>-1.3168638785081847E-2</c:v>
                </c:pt>
                <c:pt idx="8">
                  <c:v>-1.2168638785081846E-2</c:v>
                </c:pt>
                <c:pt idx="9">
                  <c:v>-1.1168638785081845E-2</c:v>
                </c:pt>
                <c:pt idx="10">
                  <c:v>-1.0168638785081844E-2</c:v>
                </c:pt>
                <c:pt idx="11">
                  <c:v>-9.1686387850818431E-3</c:v>
                </c:pt>
                <c:pt idx="12">
                  <c:v>-8.1686387850818422E-3</c:v>
                </c:pt>
                <c:pt idx="13">
                  <c:v>-7.1686387850818413E-3</c:v>
                </c:pt>
                <c:pt idx="14">
                  <c:v>-6.1686387850818404E-3</c:v>
                </c:pt>
                <c:pt idx="15">
                  <c:v>-5.1686387850818395E-3</c:v>
                </c:pt>
                <c:pt idx="16">
                  <c:v>-4.1686387850818386E-3</c:v>
                </c:pt>
                <c:pt idx="17">
                  <c:v>-3.1686387850818377E-3</c:v>
                </c:pt>
                <c:pt idx="18">
                  <c:v>-2.1686387850818369E-3</c:v>
                </c:pt>
                <c:pt idx="19">
                  <c:v>-1.168638785081836E-3</c:v>
                </c:pt>
                <c:pt idx="20">
                  <c:v>-1.6863878508183508E-4</c:v>
                </c:pt>
                <c:pt idx="21">
                  <c:v>-1.6863878508183508E-4</c:v>
                </c:pt>
                <c:pt idx="22">
                  <c:v>-1.6863878508183508E-4</c:v>
                </c:pt>
                <c:pt idx="23">
                  <c:v>-1.6863878508183508E-4</c:v>
                </c:pt>
                <c:pt idx="24">
                  <c:v>-1.6863878508183508E-4</c:v>
                </c:pt>
                <c:pt idx="25">
                  <c:v>-1.6863878508183508E-4</c:v>
                </c:pt>
                <c:pt idx="26">
                  <c:v>-1.6863878508183508E-4</c:v>
                </c:pt>
                <c:pt idx="27">
                  <c:v>-1.6863878508183508E-4</c:v>
                </c:pt>
                <c:pt idx="28">
                  <c:v>-1.6863878508183508E-4</c:v>
                </c:pt>
                <c:pt idx="29">
                  <c:v>-1.6863878508183508E-4</c:v>
                </c:pt>
                <c:pt idx="30">
                  <c:v>-1.6863878508183508E-4</c:v>
                </c:pt>
                <c:pt idx="31">
                  <c:v>-1.6863878508183508E-4</c:v>
                </c:pt>
                <c:pt idx="32">
                  <c:v>-1.6863878508183508E-4</c:v>
                </c:pt>
                <c:pt idx="33">
                  <c:v>-1.6863878508183508E-4</c:v>
                </c:pt>
                <c:pt idx="34">
                  <c:v>-1.6863878508183508E-4</c:v>
                </c:pt>
                <c:pt idx="35">
                  <c:v>-1.6863878508183508E-4</c:v>
                </c:pt>
                <c:pt idx="36">
                  <c:v>-1.6863878508183508E-4</c:v>
                </c:pt>
                <c:pt idx="37">
                  <c:v>-1.6863878508183508E-4</c:v>
                </c:pt>
                <c:pt idx="38">
                  <c:v>-1.6863878508183508E-4</c:v>
                </c:pt>
                <c:pt idx="39">
                  <c:v>-1.6863878508183508E-4</c:v>
                </c:pt>
                <c:pt idx="40">
                  <c:v>-1.7000000000000001E-4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959784"/>
        <c:axId val="359960176"/>
      </c:scatterChart>
      <c:valAx>
        <c:axId val="359959784"/>
        <c:scaling>
          <c:orientation val="minMax"/>
          <c:max val="40"/>
        </c:scaling>
        <c:delete val="0"/>
        <c:axPos val="b"/>
        <c:numFmt formatCode="General" sourceLinked="1"/>
        <c:majorTickMark val="out"/>
        <c:minorTickMark val="none"/>
        <c:tickLblPos val="nextTo"/>
        <c:crossAx val="359960176"/>
        <c:crosses val="autoZero"/>
        <c:crossBetween val="midCat"/>
        <c:majorUnit val="5"/>
      </c:valAx>
      <c:valAx>
        <c:axId val="359960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995978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Blad5!$B$1</c:f>
              <c:strCache>
                <c:ptCount val="1"/>
                <c:pt idx="0">
                  <c:v>D</c:v>
                </c:pt>
              </c:strCache>
            </c:strRef>
          </c:tx>
          <c:marker>
            <c:symbol val="none"/>
          </c:marker>
          <c:xVal>
            <c:numRef>
              <c:f>Blad5!$A$2:$A$42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Blad5!$B$2:$B$42</c:f>
              <c:numCache>
                <c:formatCode>General</c:formatCode>
                <c:ptCount val="41"/>
                <c:pt idx="0">
                  <c:v>0.2</c:v>
                </c:pt>
                <c:pt idx="1">
                  <c:v>0.21300000000000005</c:v>
                </c:pt>
                <c:pt idx="2">
                  <c:v>0.22719500000000009</c:v>
                </c:pt>
                <c:pt idx="3">
                  <c:v>0.24260292500000014</c:v>
                </c:pt>
                <c:pt idx="4">
                  <c:v>0.25924196887500017</c:v>
                </c:pt>
                <c:pt idx="5">
                  <c:v>0.27713059840812521</c:v>
                </c:pt>
                <c:pt idx="6">
                  <c:v>0.29628755738424711</c:v>
                </c:pt>
                <c:pt idx="7">
                  <c:v>0.31673187074501086</c:v>
                </c:pt>
                <c:pt idx="8">
                  <c:v>0.33848284880618607</c:v>
                </c:pt>
                <c:pt idx="9">
                  <c:v>0.36156009153827889</c:v>
                </c:pt>
                <c:pt idx="10">
                  <c:v>0.38598349291135314</c:v>
                </c:pt>
                <c:pt idx="11">
                  <c:v>0.41177324530502352</c:v>
                </c:pt>
                <c:pt idx="12">
                  <c:v>0.43894984398459896</c:v>
                </c:pt>
                <c:pt idx="13">
                  <c:v>0.46753409164436804</c:v>
                </c:pt>
                <c:pt idx="14">
                  <c:v>0.49754710301903365</c:v>
                </c:pt>
                <c:pt idx="15">
                  <c:v>0.52901030956431927</c:v>
                </c:pt>
                <c:pt idx="16">
                  <c:v>0.56194546420778413</c:v>
                </c:pt>
                <c:pt idx="17">
                  <c:v>0.59637464617090097</c:v>
                </c:pt>
                <c:pt idx="18">
                  <c:v>0.63232026586346457</c:v>
                </c:pt>
                <c:pt idx="19">
                  <c:v>0.66980506985141663</c:v>
                </c:pt>
                <c:pt idx="20">
                  <c:v>0.70885214589918799</c:v>
                </c:pt>
                <c:pt idx="21">
                  <c:v>0.74948492808767597</c:v>
                </c:pt>
                <c:pt idx="22">
                  <c:v>0.79072720200899127</c:v>
                </c:pt>
                <c:pt idx="23">
                  <c:v>0.83258811003912625</c:v>
                </c:pt>
                <c:pt idx="24">
                  <c:v>0.87507693168971323</c:v>
                </c:pt>
                <c:pt idx="25">
                  <c:v>0.91820308566505904</c:v>
                </c:pt>
                <c:pt idx="26">
                  <c:v>0.96197613195003506</c:v>
                </c:pt>
                <c:pt idx="27">
                  <c:v>1.0064057739292858</c:v>
                </c:pt>
                <c:pt idx="28">
                  <c:v>1.0515018605382251</c:v>
                </c:pt>
                <c:pt idx="29">
                  <c:v>1.0972743884462988</c:v>
                </c:pt>
                <c:pt idx="30">
                  <c:v>1.1437335042729935</c:v>
                </c:pt>
                <c:pt idx="31">
                  <c:v>1.1908895068370886</c:v>
                </c:pt>
                <c:pt idx="32">
                  <c:v>1.2387528494396451</c:v>
                </c:pt>
                <c:pt idx="33">
                  <c:v>1.2873341421812401</c:v>
                </c:pt>
                <c:pt idx="34">
                  <c:v>1.3366441543139589</c:v>
                </c:pt>
                <c:pt idx="35">
                  <c:v>1.3866938166286684</c:v>
                </c:pt>
                <c:pt idx="36">
                  <c:v>1.4374942238780986</c:v>
                </c:pt>
                <c:pt idx="37">
                  <c:v>1.4890566372362701</c:v>
                </c:pt>
                <c:pt idx="38">
                  <c:v>1.5413924867948143</c:v>
                </c:pt>
                <c:pt idx="39">
                  <c:v>1.5945133740967368</c:v>
                </c:pt>
                <c:pt idx="40">
                  <c:v>1.6484310747081881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Blad5!$C$1</c:f>
              <c:strCache>
                <c:ptCount val="1"/>
                <c:pt idx="0">
                  <c:v>DS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Blad5!$A$2:$A$42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Blad5!$C$2:$C$42</c:f>
              <c:numCache>
                <c:formatCode>General</c:formatCode>
                <c:ptCount val="41"/>
                <c:pt idx="0">
                  <c:v>0.2</c:v>
                </c:pt>
                <c:pt idx="1">
                  <c:v>0.18283136121491819</c:v>
                </c:pt>
                <c:pt idx="2">
                  <c:v>0.16640519284806013</c:v>
                </c:pt>
                <c:pt idx="3">
                  <c:v>0.15073263195569919</c:v>
                </c:pt>
                <c:pt idx="4">
                  <c:v>0.13582498264995285</c:v>
                </c:pt>
                <c:pt idx="5">
                  <c:v>0.1216937186046203</c:v>
                </c:pt>
                <c:pt idx="6">
                  <c:v>0.10835048559860778</c:v>
                </c:pt>
                <c:pt idx="7">
                  <c:v>9.5807104097505078E-2</c:v>
                </c:pt>
                <c:pt idx="8">
                  <c:v>8.4075571873885827E-2</c:v>
                </c:pt>
                <c:pt idx="9">
                  <c:v>7.3168066666912279E-2</c:v>
                </c:pt>
                <c:pt idx="10">
                  <c:v>6.3096948881834133E-2</c:v>
                </c:pt>
                <c:pt idx="11">
                  <c:v>5.3874764329979813E-2</c:v>
                </c:pt>
                <c:pt idx="12">
                  <c:v>4.5514247009847672E-2</c:v>
                </c:pt>
                <c:pt idx="13">
                  <c:v>3.8028321929913553E-2</c:v>
                </c:pt>
                <c:pt idx="14">
                  <c:v>3.1430107973780416E-2</c:v>
                </c:pt>
                <c:pt idx="15">
                  <c:v>2.5732920808305287E-2</c:v>
                </c:pt>
                <c:pt idx="16">
                  <c:v>2.0950275835348031E-2</c:v>
                </c:pt>
                <c:pt idx="17">
                  <c:v>1.7095891187796416E-2</c:v>
                </c:pt>
                <c:pt idx="18">
                  <c:v>1.4183690770531526E-2</c:v>
                </c:pt>
                <c:pt idx="19">
                  <c:v>1.2227807347007664E-2</c:v>
                </c:pt>
                <c:pt idx="20">
                  <c:v>1.1242585672130944E-2</c:v>
                </c:pt>
                <c:pt idx="21">
                  <c:v>1.1242585672131074E-2</c:v>
                </c:pt>
                <c:pt idx="22">
                  <c:v>1.1242585672131206E-2</c:v>
                </c:pt>
                <c:pt idx="23">
                  <c:v>1.124258567213134E-2</c:v>
                </c:pt>
                <c:pt idx="24">
                  <c:v>1.1242585672131477E-2</c:v>
                </c:pt>
                <c:pt idx="25">
                  <c:v>1.1242585672131615E-2</c:v>
                </c:pt>
                <c:pt idx="26">
                  <c:v>1.1242585672131756E-2</c:v>
                </c:pt>
                <c:pt idx="27">
                  <c:v>1.1242585672131898E-2</c:v>
                </c:pt>
                <c:pt idx="28">
                  <c:v>1.1242585672132042E-2</c:v>
                </c:pt>
                <c:pt idx="29">
                  <c:v>1.124258567213219E-2</c:v>
                </c:pt>
                <c:pt idx="30">
                  <c:v>1.1242585672132339E-2</c:v>
                </c:pt>
                <c:pt idx="31">
                  <c:v>1.124258567213249E-2</c:v>
                </c:pt>
                <c:pt idx="32">
                  <c:v>1.1242585672132644E-2</c:v>
                </c:pt>
                <c:pt idx="33">
                  <c:v>1.12425856721328E-2</c:v>
                </c:pt>
                <c:pt idx="34">
                  <c:v>1.1242585672132958E-2</c:v>
                </c:pt>
                <c:pt idx="35">
                  <c:v>1.1242585672133119E-2</c:v>
                </c:pt>
                <c:pt idx="36">
                  <c:v>1.1242585672133282E-2</c:v>
                </c:pt>
                <c:pt idx="37">
                  <c:v>1.1242585672133447E-2</c:v>
                </c:pt>
                <c:pt idx="38">
                  <c:v>1.1242585672133616E-2</c:v>
                </c:pt>
                <c:pt idx="39">
                  <c:v>1.1242585672133786E-2</c:v>
                </c:pt>
                <c:pt idx="40">
                  <c:v>1.1242585672133959E-2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960960"/>
        <c:axId val="359961352"/>
      </c:scatterChart>
      <c:valAx>
        <c:axId val="359960960"/>
        <c:scaling>
          <c:orientation val="minMax"/>
          <c:max val="40"/>
        </c:scaling>
        <c:delete val="0"/>
        <c:axPos val="b"/>
        <c:numFmt formatCode="General" sourceLinked="1"/>
        <c:majorTickMark val="out"/>
        <c:minorTickMark val="none"/>
        <c:tickLblPos val="nextTo"/>
        <c:crossAx val="359961352"/>
        <c:crosses val="autoZero"/>
        <c:crossBetween val="midCat"/>
        <c:majorUnit val="5"/>
      </c:valAx>
      <c:valAx>
        <c:axId val="359961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996096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7729658792651E-2"/>
          <c:y val="5.0925925925925923E-2"/>
          <c:w val="0.6754004811898513"/>
          <c:h val="0.89814814814814814"/>
        </c:manualLayout>
      </c:layout>
      <c:scatterChart>
        <c:scatterStyle val="lineMarker"/>
        <c:varyColors val="0"/>
        <c:ser>
          <c:idx val="0"/>
          <c:order val="0"/>
          <c:tx>
            <c:strRef>
              <c:f>Blad3!$B$1</c:f>
              <c:strCache>
                <c:ptCount val="1"/>
                <c:pt idx="0">
                  <c:v>pdf</c:v>
                </c:pt>
              </c:strCache>
            </c:strRef>
          </c:tx>
          <c:marker>
            <c:symbol val="none"/>
          </c:marker>
          <c:xVal>
            <c:numRef>
              <c:f>Blad3!$A$2:$A$42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Blad3!$B$2:$B$42</c:f>
              <c:numCache>
                <c:formatCode>General</c:formatCode>
                <c:ptCount val="41"/>
                <c:pt idx="0">
                  <c:v>0.01</c:v>
                </c:pt>
                <c:pt idx="1">
                  <c:v>1.0999999999999999E-2</c:v>
                </c:pt>
                <c:pt idx="2">
                  <c:v>1.2E-2</c:v>
                </c:pt>
                <c:pt idx="3">
                  <c:v>1.3000000000000001E-2</c:v>
                </c:pt>
                <c:pt idx="4">
                  <c:v>1.4000000000000002E-2</c:v>
                </c:pt>
                <c:pt idx="5">
                  <c:v>1.5000000000000003E-2</c:v>
                </c:pt>
                <c:pt idx="6">
                  <c:v>1.6000000000000004E-2</c:v>
                </c:pt>
                <c:pt idx="7">
                  <c:v>1.7000000000000005E-2</c:v>
                </c:pt>
                <c:pt idx="8">
                  <c:v>1.8000000000000006E-2</c:v>
                </c:pt>
                <c:pt idx="9">
                  <c:v>1.9000000000000006E-2</c:v>
                </c:pt>
                <c:pt idx="10">
                  <c:v>2.0000000000000007E-2</c:v>
                </c:pt>
                <c:pt idx="11">
                  <c:v>2.1000000000000008E-2</c:v>
                </c:pt>
                <c:pt idx="12">
                  <c:v>2.2000000000000009E-2</c:v>
                </c:pt>
                <c:pt idx="13">
                  <c:v>2.300000000000001E-2</c:v>
                </c:pt>
                <c:pt idx="14">
                  <c:v>2.4000000000000011E-2</c:v>
                </c:pt>
                <c:pt idx="15">
                  <c:v>2.5000000000000012E-2</c:v>
                </c:pt>
                <c:pt idx="16">
                  <c:v>2.6000000000000013E-2</c:v>
                </c:pt>
                <c:pt idx="17">
                  <c:v>2.7000000000000014E-2</c:v>
                </c:pt>
                <c:pt idx="18">
                  <c:v>2.8000000000000014E-2</c:v>
                </c:pt>
                <c:pt idx="19">
                  <c:v>2.9000000000000015E-2</c:v>
                </c:pt>
                <c:pt idx="20">
                  <c:v>3.0000000000000016E-2</c:v>
                </c:pt>
                <c:pt idx="21">
                  <c:v>3.0000000000000016E-2</c:v>
                </c:pt>
                <c:pt idx="22">
                  <c:v>3.0000000000000016E-2</c:v>
                </c:pt>
                <c:pt idx="23">
                  <c:v>3.0000000000000016E-2</c:v>
                </c:pt>
                <c:pt idx="24">
                  <c:v>3.0000000000000016E-2</c:v>
                </c:pt>
                <c:pt idx="25">
                  <c:v>3.0000000000000016E-2</c:v>
                </c:pt>
                <c:pt idx="26">
                  <c:v>3.0000000000000016E-2</c:v>
                </c:pt>
                <c:pt idx="27">
                  <c:v>3.0000000000000016E-2</c:v>
                </c:pt>
                <c:pt idx="28">
                  <c:v>3.0000000000000016E-2</c:v>
                </c:pt>
                <c:pt idx="29">
                  <c:v>3.0000000000000016E-2</c:v>
                </c:pt>
                <c:pt idx="30">
                  <c:v>3.0000000000000016E-2</c:v>
                </c:pt>
                <c:pt idx="31">
                  <c:v>3.0000000000000016E-2</c:v>
                </c:pt>
                <c:pt idx="32">
                  <c:v>3.0000000000000016E-2</c:v>
                </c:pt>
                <c:pt idx="33">
                  <c:v>3.0000000000000016E-2</c:v>
                </c:pt>
                <c:pt idx="34">
                  <c:v>3.0000000000000016E-2</c:v>
                </c:pt>
                <c:pt idx="35">
                  <c:v>3.0000000000000016E-2</c:v>
                </c:pt>
                <c:pt idx="36">
                  <c:v>3.0000000000000016E-2</c:v>
                </c:pt>
                <c:pt idx="37">
                  <c:v>3.0000000000000016E-2</c:v>
                </c:pt>
                <c:pt idx="38">
                  <c:v>3.0000000000000016E-2</c:v>
                </c:pt>
                <c:pt idx="39">
                  <c:v>3.0000000000000016E-2</c:v>
                </c:pt>
                <c:pt idx="40">
                  <c:v>0.03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Blad3!$C$1</c:f>
              <c:strCache>
                <c:ptCount val="1"/>
                <c:pt idx="0">
                  <c:v>pdfs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Blad3!$A$2:$A$42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Blad3!$C$2:$C$42</c:f>
              <c:numCache>
                <c:formatCode>General</c:formatCode>
                <c:ptCount val="41"/>
                <c:pt idx="0">
                  <c:v>0.01</c:v>
                </c:pt>
                <c:pt idx="1">
                  <c:v>1.0999999999999999E-2</c:v>
                </c:pt>
                <c:pt idx="2">
                  <c:v>1.2E-2</c:v>
                </c:pt>
                <c:pt idx="3">
                  <c:v>1.3000000000000001E-2</c:v>
                </c:pt>
                <c:pt idx="4">
                  <c:v>1.4000000000000002E-2</c:v>
                </c:pt>
                <c:pt idx="5">
                  <c:v>1.5000000000000003E-2</c:v>
                </c:pt>
                <c:pt idx="6">
                  <c:v>1.6000000000000004E-2</c:v>
                </c:pt>
                <c:pt idx="7">
                  <c:v>1.7000000000000005E-2</c:v>
                </c:pt>
                <c:pt idx="8">
                  <c:v>1.8000000000000006E-2</c:v>
                </c:pt>
                <c:pt idx="9">
                  <c:v>1.9000000000000006E-2</c:v>
                </c:pt>
                <c:pt idx="10">
                  <c:v>2.0000000000000007E-2</c:v>
                </c:pt>
                <c:pt idx="11">
                  <c:v>2.1000000000000008E-2</c:v>
                </c:pt>
                <c:pt idx="12">
                  <c:v>2.2000000000000009E-2</c:v>
                </c:pt>
                <c:pt idx="13">
                  <c:v>2.300000000000001E-2</c:v>
                </c:pt>
                <c:pt idx="14">
                  <c:v>2.4000000000000011E-2</c:v>
                </c:pt>
                <c:pt idx="15">
                  <c:v>2.5000000000000012E-2</c:v>
                </c:pt>
                <c:pt idx="16">
                  <c:v>2.6000000000000013E-2</c:v>
                </c:pt>
                <c:pt idx="17">
                  <c:v>2.7000000000000014E-2</c:v>
                </c:pt>
                <c:pt idx="18">
                  <c:v>2.8000000000000014E-2</c:v>
                </c:pt>
                <c:pt idx="19">
                  <c:v>2.9000000000000015E-2</c:v>
                </c:pt>
                <c:pt idx="20">
                  <c:v>-1.0632782188487722E-2</c:v>
                </c:pt>
                <c:pt idx="21">
                  <c:v>-1.0632782188487722E-2</c:v>
                </c:pt>
                <c:pt idx="22">
                  <c:v>-1.0632782188487722E-2</c:v>
                </c:pt>
                <c:pt idx="23">
                  <c:v>-1.0632782188487722E-2</c:v>
                </c:pt>
                <c:pt idx="24">
                  <c:v>-1.0632782188487722E-2</c:v>
                </c:pt>
                <c:pt idx="25">
                  <c:v>-1.0632782188487722E-2</c:v>
                </c:pt>
                <c:pt idx="26">
                  <c:v>-1.0632782188487722E-2</c:v>
                </c:pt>
                <c:pt idx="27">
                  <c:v>-1.0632782188487722E-2</c:v>
                </c:pt>
                <c:pt idx="28">
                  <c:v>-1.0632782188487722E-2</c:v>
                </c:pt>
                <c:pt idx="29">
                  <c:v>-1.0632782188487722E-2</c:v>
                </c:pt>
                <c:pt idx="30">
                  <c:v>-1.0632782188487722E-2</c:v>
                </c:pt>
                <c:pt idx="31">
                  <c:v>-1.0632782188487722E-2</c:v>
                </c:pt>
                <c:pt idx="32">
                  <c:v>-1.0632782188487722E-2</c:v>
                </c:pt>
                <c:pt idx="33">
                  <c:v>-1.0632782188487722E-2</c:v>
                </c:pt>
                <c:pt idx="34">
                  <c:v>-1.0632782188487722E-2</c:v>
                </c:pt>
                <c:pt idx="35">
                  <c:v>-1.0632782188487722E-2</c:v>
                </c:pt>
                <c:pt idx="36">
                  <c:v>-1.0632782188487722E-2</c:v>
                </c:pt>
                <c:pt idx="37">
                  <c:v>-1.0632782188487722E-2</c:v>
                </c:pt>
                <c:pt idx="38">
                  <c:v>-1.0632782188487722E-2</c:v>
                </c:pt>
                <c:pt idx="39">
                  <c:v>-1.0632782188487722E-2</c:v>
                </c:pt>
                <c:pt idx="40">
                  <c:v>-1.0630000000000001E-2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962136"/>
        <c:axId val="359962528"/>
      </c:scatterChart>
      <c:valAx>
        <c:axId val="359962136"/>
        <c:scaling>
          <c:orientation val="minMax"/>
          <c:max val="40"/>
        </c:scaling>
        <c:delete val="0"/>
        <c:axPos val="b"/>
        <c:numFmt formatCode="General" sourceLinked="1"/>
        <c:majorTickMark val="out"/>
        <c:minorTickMark val="none"/>
        <c:tickLblPos val="nextTo"/>
        <c:crossAx val="359962528"/>
        <c:crosses val="autoZero"/>
        <c:crossBetween val="midCat"/>
        <c:majorUnit val="5"/>
      </c:valAx>
      <c:valAx>
        <c:axId val="359962528"/>
        <c:scaling>
          <c:orientation val="minMax"/>
          <c:max val="4.0000000000000008E-2"/>
          <c:min val="-3.0000000000000006E-2"/>
        </c:scaling>
        <c:delete val="0"/>
        <c:axPos val="l"/>
        <c:numFmt formatCode="General" sourceLinked="1"/>
        <c:majorTickMark val="out"/>
        <c:minorTickMark val="none"/>
        <c:tickLblPos val="nextTo"/>
        <c:crossAx val="35996213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Blad6!$B$1</c:f>
              <c:strCache>
                <c:ptCount val="1"/>
                <c:pt idx="0">
                  <c:v>D</c:v>
                </c:pt>
              </c:strCache>
            </c:strRef>
          </c:tx>
          <c:marker>
            <c:symbol val="none"/>
          </c:marker>
          <c:xVal>
            <c:numRef>
              <c:f>Blad6!$A$2:$A$42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Blad6!$B$2:$B$42</c:f>
              <c:numCache>
                <c:formatCode>General</c:formatCode>
                <c:ptCount val="41"/>
                <c:pt idx="0">
                  <c:v>0.2</c:v>
                </c:pt>
                <c:pt idx="1">
                  <c:v>0.21300000000000005</c:v>
                </c:pt>
                <c:pt idx="2">
                  <c:v>0.22719500000000009</c:v>
                </c:pt>
                <c:pt idx="3">
                  <c:v>0.24260292500000014</c:v>
                </c:pt>
                <c:pt idx="4">
                  <c:v>0.25924196887500017</c:v>
                </c:pt>
                <c:pt idx="5">
                  <c:v>0.27713059840812521</c:v>
                </c:pt>
                <c:pt idx="6">
                  <c:v>0.29628755738424711</c:v>
                </c:pt>
                <c:pt idx="7">
                  <c:v>0.31673187074501086</c:v>
                </c:pt>
                <c:pt idx="8">
                  <c:v>0.33848284880618607</c:v>
                </c:pt>
                <c:pt idx="9">
                  <c:v>0.36156009153827889</c:v>
                </c:pt>
                <c:pt idx="10">
                  <c:v>0.38598349291135314</c:v>
                </c:pt>
                <c:pt idx="11">
                  <c:v>0.41177324530502352</c:v>
                </c:pt>
                <c:pt idx="12">
                  <c:v>0.43894984398459896</c:v>
                </c:pt>
                <c:pt idx="13">
                  <c:v>0.46753409164436804</c:v>
                </c:pt>
                <c:pt idx="14">
                  <c:v>0.49754710301903365</c:v>
                </c:pt>
                <c:pt idx="15">
                  <c:v>0.52901030956431927</c:v>
                </c:pt>
                <c:pt idx="16">
                  <c:v>0.56194546420778413</c:v>
                </c:pt>
                <c:pt idx="17">
                  <c:v>0.59637464617090097</c:v>
                </c:pt>
                <c:pt idx="18">
                  <c:v>0.63232026586346457</c:v>
                </c:pt>
                <c:pt idx="19">
                  <c:v>0.66980506985141663</c:v>
                </c:pt>
                <c:pt idx="20">
                  <c:v>0.70885214589918799</c:v>
                </c:pt>
                <c:pt idx="21">
                  <c:v>0.74948492808767597</c:v>
                </c:pt>
                <c:pt idx="22">
                  <c:v>0.79072720200899127</c:v>
                </c:pt>
                <c:pt idx="23">
                  <c:v>0.83258811003912625</c:v>
                </c:pt>
                <c:pt idx="24">
                  <c:v>0.87507693168971323</c:v>
                </c:pt>
                <c:pt idx="25">
                  <c:v>0.91820308566505904</c:v>
                </c:pt>
                <c:pt idx="26">
                  <c:v>0.96197613195003506</c:v>
                </c:pt>
                <c:pt idx="27">
                  <c:v>1.0064057739292858</c:v>
                </c:pt>
                <c:pt idx="28">
                  <c:v>1.0515018605382251</c:v>
                </c:pt>
                <c:pt idx="29">
                  <c:v>1.0972743884462988</c:v>
                </c:pt>
                <c:pt idx="30">
                  <c:v>1.1437335042729935</c:v>
                </c:pt>
                <c:pt idx="31">
                  <c:v>1.1908895068370886</c:v>
                </c:pt>
                <c:pt idx="32">
                  <c:v>1.2387528494396451</c:v>
                </c:pt>
                <c:pt idx="33">
                  <c:v>1.2873341421812401</c:v>
                </c:pt>
                <c:pt idx="34">
                  <c:v>1.3366441543139589</c:v>
                </c:pt>
                <c:pt idx="35">
                  <c:v>1.3866938166286684</c:v>
                </c:pt>
                <c:pt idx="36">
                  <c:v>1.4374942238780986</c:v>
                </c:pt>
                <c:pt idx="37">
                  <c:v>1.4890566372362701</c:v>
                </c:pt>
                <c:pt idx="38">
                  <c:v>1.5413924867948143</c:v>
                </c:pt>
                <c:pt idx="39">
                  <c:v>1.5945133740967368</c:v>
                </c:pt>
                <c:pt idx="40">
                  <c:v>1.6484310747081881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Blad6!$C$1</c:f>
              <c:strCache>
                <c:ptCount val="1"/>
                <c:pt idx="0">
                  <c:v>DS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Blad6!$A$2:$A$42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Blad6!$C$2:$C$42</c:f>
              <c:numCache>
                <c:formatCode>General</c:formatCode>
                <c:ptCount val="41"/>
                <c:pt idx="0">
                  <c:v>0.2</c:v>
                </c:pt>
                <c:pt idx="1">
                  <c:v>0.21300000000000005</c:v>
                </c:pt>
                <c:pt idx="2">
                  <c:v>0.22719500000000009</c:v>
                </c:pt>
                <c:pt idx="3">
                  <c:v>0.24260292500000014</c:v>
                </c:pt>
                <c:pt idx="4">
                  <c:v>0.25924196887500017</c:v>
                </c:pt>
                <c:pt idx="5">
                  <c:v>0.27713059840812521</c:v>
                </c:pt>
                <c:pt idx="6">
                  <c:v>0.29628755738424711</c:v>
                </c:pt>
                <c:pt idx="7">
                  <c:v>0.31673187074501086</c:v>
                </c:pt>
                <c:pt idx="8">
                  <c:v>0.33848284880618607</c:v>
                </c:pt>
                <c:pt idx="9">
                  <c:v>0.36156009153827889</c:v>
                </c:pt>
                <c:pt idx="10">
                  <c:v>0.38598349291135314</c:v>
                </c:pt>
                <c:pt idx="11">
                  <c:v>0.41177324530502352</c:v>
                </c:pt>
                <c:pt idx="12">
                  <c:v>0.43894984398459896</c:v>
                </c:pt>
                <c:pt idx="13">
                  <c:v>0.46753409164436804</c:v>
                </c:pt>
                <c:pt idx="14">
                  <c:v>0.49754710301903365</c:v>
                </c:pt>
                <c:pt idx="15">
                  <c:v>0.52901030956431927</c:v>
                </c:pt>
                <c:pt idx="16">
                  <c:v>0.56194546420778413</c:v>
                </c:pt>
                <c:pt idx="17">
                  <c:v>0.59637464617090097</c:v>
                </c:pt>
                <c:pt idx="18">
                  <c:v>0.63232026586346457</c:v>
                </c:pt>
                <c:pt idx="19">
                  <c:v>0.66980506985141663</c:v>
                </c:pt>
                <c:pt idx="20">
                  <c:v>0.70885214589918799</c:v>
                </c:pt>
                <c:pt idx="21">
                  <c:v>0.70885214589918821</c:v>
                </c:pt>
                <c:pt idx="22">
                  <c:v>0.70885214589918843</c:v>
                </c:pt>
                <c:pt idx="23">
                  <c:v>0.70885214589918866</c:v>
                </c:pt>
                <c:pt idx="24">
                  <c:v>0.70885214589918888</c:v>
                </c:pt>
                <c:pt idx="25">
                  <c:v>0.7088521458991891</c:v>
                </c:pt>
                <c:pt idx="26">
                  <c:v>0.70885214589918932</c:v>
                </c:pt>
                <c:pt idx="27">
                  <c:v>0.70885214589918955</c:v>
                </c:pt>
                <c:pt idx="28">
                  <c:v>0.70885214589918977</c:v>
                </c:pt>
                <c:pt idx="29">
                  <c:v>0.70885214589918999</c:v>
                </c:pt>
                <c:pt idx="30">
                  <c:v>0.70885214589919021</c:v>
                </c:pt>
                <c:pt idx="31">
                  <c:v>0.70885214589919043</c:v>
                </c:pt>
                <c:pt idx="32">
                  <c:v>0.70885214589919066</c:v>
                </c:pt>
                <c:pt idx="33">
                  <c:v>0.70885214589919088</c:v>
                </c:pt>
                <c:pt idx="34">
                  <c:v>0.7088521458991911</c:v>
                </c:pt>
                <c:pt idx="35">
                  <c:v>0.70885214589919132</c:v>
                </c:pt>
                <c:pt idx="36">
                  <c:v>0.70885214589919154</c:v>
                </c:pt>
                <c:pt idx="37">
                  <c:v>0.70885214589919177</c:v>
                </c:pt>
                <c:pt idx="38">
                  <c:v>0.70885214589919199</c:v>
                </c:pt>
                <c:pt idx="39">
                  <c:v>0.70885214589919221</c:v>
                </c:pt>
                <c:pt idx="40">
                  <c:v>0.70885214589919243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405864"/>
        <c:axId val="360406256"/>
      </c:scatterChart>
      <c:valAx>
        <c:axId val="360405864"/>
        <c:scaling>
          <c:orientation val="minMax"/>
          <c:max val="40"/>
        </c:scaling>
        <c:delete val="0"/>
        <c:axPos val="b"/>
        <c:numFmt formatCode="General" sourceLinked="1"/>
        <c:majorTickMark val="out"/>
        <c:minorTickMark val="none"/>
        <c:tickLblPos val="nextTo"/>
        <c:crossAx val="360406256"/>
        <c:crosses val="autoZero"/>
        <c:crossBetween val="midCat"/>
        <c:majorUnit val="5"/>
      </c:valAx>
      <c:valAx>
        <c:axId val="360406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6040586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Blad4!$B$1</c:f>
              <c:strCache>
                <c:ptCount val="1"/>
                <c:pt idx="0">
                  <c:v>pdf</c:v>
                </c:pt>
              </c:strCache>
            </c:strRef>
          </c:tx>
          <c:marker>
            <c:symbol val="none"/>
          </c:marker>
          <c:xVal>
            <c:numRef>
              <c:f>Blad4!$A$2:$A$42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Blad4!$B$2:$B$42</c:f>
              <c:numCache>
                <c:formatCode>General</c:formatCode>
                <c:ptCount val="41"/>
                <c:pt idx="0">
                  <c:v>0.01</c:v>
                </c:pt>
                <c:pt idx="1">
                  <c:v>1.0999999999999999E-2</c:v>
                </c:pt>
                <c:pt idx="2">
                  <c:v>1.2E-2</c:v>
                </c:pt>
                <c:pt idx="3">
                  <c:v>1.3000000000000001E-2</c:v>
                </c:pt>
                <c:pt idx="4">
                  <c:v>1.4000000000000002E-2</c:v>
                </c:pt>
                <c:pt idx="5">
                  <c:v>1.5000000000000003E-2</c:v>
                </c:pt>
                <c:pt idx="6">
                  <c:v>1.6000000000000004E-2</c:v>
                </c:pt>
                <c:pt idx="7">
                  <c:v>1.7000000000000005E-2</c:v>
                </c:pt>
                <c:pt idx="8">
                  <c:v>1.8000000000000006E-2</c:v>
                </c:pt>
                <c:pt idx="9">
                  <c:v>1.9000000000000006E-2</c:v>
                </c:pt>
                <c:pt idx="10">
                  <c:v>2.0000000000000007E-2</c:v>
                </c:pt>
                <c:pt idx="11">
                  <c:v>2.1000000000000008E-2</c:v>
                </c:pt>
                <c:pt idx="12">
                  <c:v>2.2000000000000009E-2</c:v>
                </c:pt>
                <c:pt idx="13">
                  <c:v>2.300000000000001E-2</c:v>
                </c:pt>
                <c:pt idx="14">
                  <c:v>2.4000000000000011E-2</c:v>
                </c:pt>
                <c:pt idx="15">
                  <c:v>2.5000000000000012E-2</c:v>
                </c:pt>
                <c:pt idx="16">
                  <c:v>2.6000000000000013E-2</c:v>
                </c:pt>
                <c:pt idx="17">
                  <c:v>2.7000000000000014E-2</c:v>
                </c:pt>
                <c:pt idx="18">
                  <c:v>2.8000000000000014E-2</c:v>
                </c:pt>
                <c:pt idx="19">
                  <c:v>2.9000000000000015E-2</c:v>
                </c:pt>
                <c:pt idx="20">
                  <c:v>3.0000000000000016E-2</c:v>
                </c:pt>
                <c:pt idx="21">
                  <c:v>3.0000000000000016E-2</c:v>
                </c:pt>
                <c:pt idx="22">
                  <c:v>3.0000000000000016E-2</c:v>
                </c:pt>
                <c:pt idx="23">
                  <c:v>3.0000000000000016E-2</c:v>
                </c:pt>
                <c:pt idx="24">
                  <c:v>3.0000000000000016E-2</c:v>
                </c:pt>
                <c:pt idx="25">
                  <c:v>3.0000000000000016E-2</c:v>
                </c:pt>
                <c:pt idx="26">
                  <c:v>3.0000000000000016E-2</c:v>
                </c:pt>
                <c:pt idx="27">
                  <c:v>3.0000000000000016E-2</c:v>
                </c:pt>
                <c:pt idx="28">
                  <c:v>3.0000000000000016E-2</c:v>
                </c:pt>
                <c:pt idx="29">
                  <c:v>3.0000000000000016E-2</c:v>
                </c:pt>
                <c:pt idx="30">
                  <c:v>3.0000000000000016E-2</c:v>
                </c:pt>
                <c:pt idx="31">
                  <c:v>3.0000000000000016E-2</c:v>
                </c:pt>
                <c:pt idx="32">
                  <c:v>3.0000000000000016E-2</c:v>
                </c:pt>
                <c:pt idx="33">
                  <c:v>3.0000000000000016E-2</c:v>
                </c:pt>
                <c:pt idx="34">
                  <c:v>3.0000000000000016E-2</c:v>
                </c:pt>
                <c:pt idx="35">
                  <c:v>3.0000000000000016E-2</c:v>
                </c:pt>
                <c:pt idx="36">
                  <c:v>3.0000000000000016E-2</c:v>
                </c:pt>
                <c:pt idx="37">
                  <c:v>3.0000000000000016E-2</c:v>
                </c:pt>
                <c:pt idx="38">
                  <c:v>3.0000000000000016E-2</c:v>
                </c:pt>
                <c:pt idx="39">
                  <c:v>3.0000000000000016E-2</c:v>
                </c:pt>
                <c:pt idx="40">
                  <c:v>0.03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Blad4!$C$1</c:f>
              <c:strCache>
                <c:ptCount val="1"/>
                <c:pt idx="0">
                  <c:v>pdfs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Blad4!$A$2:$A$42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Blad4!$C$2:$C$42</c:f>
              <c:numCache>
                <c:formatCode>General</c:formatCode>
                <c:ptCount val="41"/>
                <c:pt idx="0">
                  <c:v>2.2885753367992059E-3</c:v>
                </c:pt>
                <c:pt idx="1">
                  <c:v>-4.4228493264015893E-3</c:v>
                </c:pt>
                <c:pt idx="2">
                  <c:v>-1.1134273989602383E-2</c:v>
                </c:pt>
                <c:pt idx="3">
                  <c:v>-1.7845698652803176E-2</c:v>
                </c:pt>
                <c:pt idx="4">
                  <c:v>-1.6845698652803175E-2</c:v>
                </c:pt>
                <c:pt idx="5">
                  <c:v>-1.5845698652803174E-2</c:v>
                </c:pt>
                <c:pt idx="6">
                  <c:v>-1.4845698652803174E-2</c:v>
                </c:pt>
                <c:pt idx="7">
                  <c:v>-1.3845698652803173E-2</c:v>
                </c:pt>
                <c:pt idx="8">
                  <c:v>-1.2845698652803172E-2</c:v>
                </c:pt>
                <c:pt idx="9">
                  <c:v>-1.1845698652803171E-2</c:v>
                </c:pt>
                <c:pt idx="10">
                  <c:v>-1.084569865280317E-2</c:v>
                </c:pt>
                <c:pt idx="11">
                  <c:v>-9.8456986528031691E-3</c:v>
                </c:pt>
                <c:pt idx="12">
                  <c:v>-8.8456986528031682E-3</c:v>
                </c:pt>
                <c:pt idx="13">
                  <c:v>-7.8456986528031673E-3</c:v>
                </c:pt>
                <c:pt idx="14">
                  <c:v>-6.8456986528031664E-3</c:v>
                </c:pt>
                <c:pt idx="15">
                  <c:v>-5.8456986528031656E-3</c:v>
                </c:pt>
                <c:pt idx="16">
                  <c:v>-4.8456986528031647E-3</c:v>
                </c:pt>
                <c:pt idx="17">
                  <c:v>-3.8456986528031638E-3</c:v>
                </c:pt>
                <c:pt idx="18">
                  <c:v>-2.8456986528031629E-3</c:v>
                </c:pt>
                <c:pt idx="19">
                  <c:v>-1.845698652803162E-3</c:v>
                </c:pt>
                <c:pt idx="20">
                  <c:v>-8.4569865280316112E-4</c:v>
                </c:pt>
                <c:pt idx="21">
                  <c:v>-8.4569865280316112E-4</c:v>
                </c:pt>
                <c:pt idx="22">
                  <c:v>-8.4569865280316112E-4</c:v>
                </c:pt>
                <c:pt idx="23">
                  <c:v>-8.4569865280316112E-4</c:v>
                </c:pt>
                <c:pt idx="24">
                  <c:v>-8.4569865280316112E-4</c:v>
                </c:pt>
                <c:pt idx="25">
                  <c:v>-8.4569865280316112E-4</c:v>
                </c:pt>
                <c:pt idx="26">
                  <c:v>-8.4569865280316112E-4</c:v>
                </c:pt>
                <c:pt idx="27">
                  <c:v>-8.4569865280316112E-4</c:v>
                </c:pt>
                <c:pt idx="28">
                  <c:v>-8.4569865280316112E-4</c:v>
                </c:pt>
                <c:pt idx="29">
                  <c:v>-8.4569865280316112E-4</c:v>
                </c:pt>
                <c:pt idx="30">
                  <c:v>-8.4569865280316112E-4</c:v>
                </c:pt>
                <c:pt idx="31">
                  <c:v>-8.4569865280316112E-4</c:v>
                </c:pt>
                <c:pt idx="32">
                  <c:v>-8.4569865280316112E-4</c:v>
                </c:pt>
                <c:pt idx="33">
                  <c:v>-8.4569865280316112E-4</c:v>
                </c:pt>
                <c:pt idx="34">
                  <c:v>-8.4569865280316112E-4</c:v>
                </c:pt>
                <c:pt idx="35">
                  <c:v>-8.4569865280316112E-4</c:v>
                </c:pt>
                <c:pt idx="36">
                  <c:v>-8.4569865280316112E-4</c:v>
                </c:pt>
                <c:pt idx="37">
                  <c:v>-8.4569865280316112E-4</c:v>
                </c:pt>
                <c:pt idx="38">
                  <c:v>-8.4569865280316112E-4</c:v>
                </c:pt>
                <c:pt idx="39">
                  <c:v>-8.4569865280316112E-4</c:v>
                </c:pt>
                <c:pt idx="40">
                  <c:v>-8.4999999999999995E-4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407040"/>
        <c:axId val="360407432"/>
      </c:scatterChart>
      <c:valAx>
        <c:axId val="360407040"/>
        <c:scaling>
          <c:orientation val="minMax"/>
          <c:max val="40"/>
        </c:scaling>
        <c:delete val="0"/>
        <c:axPos val="b"/>
        <c:numFmt formatCode="General" sourceLinked="1"/>
        <c:majorTickMark val="out"/>
        <c:minorTickMark val="none"/>
        <c:tickLblPos val="nextTo"/>
        <c:crossAx val="360407432"/>
        <c:crosses val="autoZero"/>
        <c:crossBetween val="midCat"/>
        <c:majorUnit val="5"/>
      </c:valAx>
      <c:valAx>
        <c:axId val="360407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6040704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Blad7!$B$1</c:f>
              <c:strCache>
                <c:ptCount val="1"/>
                <c:pt idx="0">
                  <c:v>D</c:v>
                </c:pt>
              </c:strCache>
            </c:strRef>
          </c:tx>
          <c:marker>
            <c:symbol val="none"/>
          </c:marker>
          <c:xVal>
            <c:numRef>
              <c:f>Blad7!$A$2:$A$42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Blad7!$B$2:$B$42</c:f>
              <c:numCache>
                <c:formatCode>General</c:formatCode>
                <c:ptCount val="41"/>
                <c:pt idx="0">
                  <c:v>0.2</c:v>
                </c:pt>
                <c:pt idx="1">
                  <c:v>0.21300000000000005</c:v>
                </c:pt>
                <c:pt idx="2">
                  <c:v>0.22719500000000009</c:v>
                </c:pt>
                <c:pt idx="3">
                  <c:v>0.24260292500000014</c:v>
                </c:pt>
                <c:pt idx="4">
                  <c:v>0.25924196887500017</c:v>
                </c:pt>
                <c:pt idx="5">
                  <c:v>0.27713059840812521</c:v>
                </c:pt>
                <c:pt idx="6">
                  <c:v>0.29628755738424711</c:v>
                </c:pt>
                <c:pt idx="7">
                  <c:v>0.31673187074501086</c:v>
                </c:pt>
                <c:pt idx="8">
                  <c:v>0.33848284880618607</c:v>
                </c:pt>
                <c:pt idx="9">
                  <c:v>0.36156009153827889</c:v>
                </c:pt>
                <c:pt idx="10">
                  <c:v>0.38598349291135314</c:v>
                </c:pt>
                <c:pt idx="11">
                  <c:v>0.41177324530502352</c:v>
                </c:pt>
                <c:pt idx="12">
                  <c:v>0.43894984398459896</c:v>
                </c:pt>
                <c:pt idx="13">
                  <c:v>0.46753409164436804</c:v>
                </c:pt>
                <c:pt idx="14">
                  <c:v>0.49754710301903365</c:v>
                </c:pt>
                <c:pt idx="15">
                  <c:v>0.52901030956431927</c:v>
                </c:pt>
                <c:pt idx="16">
                  <c:v>0.56194546420778413</c:v>
                </c:pt>
                <c:pt idx="17">
                  <c:v>0.59637464617090097</c:v>
                </c:pt>
                <c:pt idx="18">
                  <c:v>0.63232026586346457</c:v>
                </c:pt>
                <c:pt idx="19">
                  <c:v>0.66980506985141663</c:v>
                </c:pt>
                <c:pt idx="20">
                  <c:v>0.70885214589918799</c:v>
                </c:pt>
                <c:pt idx="21">
                  <c:v>0.74948492808767597</c:v>
                </c:pt>
                <c:pt idx="22">
                  <c:v>0.79072720200899127</c:v>
                </c:pt>
                <c:pt idx="23">
                  <c:v>0.83258811003912625</c:v>
                </c:pt>
                <c:pt idx="24">
                  <c:v>0.87507693168971323</c:v>
                </c:pt>
                <c:pt idx="25">
                  <c:v>0.91820308566505904</c:v>
                </c:pt>
                <c:pt idx="26">
                  <c:v>0.96197613195003506</c:v>
                </c:pt>
                <c:pt idx="27">
                  <c:v>1.0064057739292858</c:v>
                </c:pt>
                <c:pt idx="28">
                  <c:v>1.0515018605382251</c:v>
                </c:pt>
                <c:pt idx="29">
                  <c:v>1.0972743884462988</c:v>
                </c:pt>
                <c:pt idx="30">
                  <c:v>1.1437335042729935</c:v>
                </c:pt>
                <c:pt idx="31">
                  <c:v>1.1908895068370886</c:v>
                </c:pt>
                <c:pt idx="32">
                  <c:v>1.2387528494396451</c:v>
                </c:pt>
                <c:pt idx="33">
                  <c:v>1.2873341421812401</c:v>
                </c:pt>
                <c:pt idx="34">
                  <c:v>1.3366441543139589</c:v>
                </c:pt>
                <c:pt idx="35">
                  <c:v>1.3866938166286684</c:v>
                </c:pt>
                <c:pt idx="36">
                  <c:v>1.4374942238780986</c:v>
                </c:pt>
                <c:pt idx="37">
                  <c:v>1.4890566372362701</c:v>
                </c:pt>
                <c:pt idx="38">
                  <c:v>1.5413924867948143</c:v>
                </c:pt>
                <c:pt idx="39">
                  <c:v>1.5945133740967368</c:v>
                </c:pt>
                <c:pt idx="40">
                  <c:v>1.6484310747081881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Blad7!$C$1</c:f>
              <c:strCache>
                <c:ptCount val="1"/>
                <c:pt idx="0">
                  <c:v>DS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Blad7!$A$2:$A$42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Blad7!$C$2:$C$42</c:f>
              <c:numCache>
                <c:formatCode>General</c:formatCode>
                <c:ptCount val="41"/>
                <c:pt idx="0">
                  <c:v>0.2</c:v>
                </c:pt>
                <c:pt idx="1">
                  <c:v>0.20528857533679926</c:v>
                </c:pt>
                <c:pt idx="2">
                  <c:v>0.20394505464044968</c:v>
                </c:pt>
                <c:pt idx="3">
                  <c:v>0.19586995647045408</c:v>
                </c:pt>
                <c:pt idx="4">
                  <c:v>0.18096230716470774</c:v>
                </c:pt>
                <c:pt idx="5">
                  <c:v>0.16683104311937522</c:v>
                </c:pt>
                <c:pt idx="6">
                  <c:v>0.15348781011336271</c:v>
                </c:pt>
                <c:pt idx="7">
                  <c:v>0.14094442861226</c:v>
                </c:pt>
                <c:pt idx="8">
                  <c:v>0.12921289638864075</c:v>
                </c:pt>
                <c:pt idx="9">
                  <c:v>0.1183053911816672</c:v>
                </c:pt>
                <c:pt idx="10">
                  <c:v>0.10823427339658906</c:v>
                </c:pt>
                <c:pt idx="11">
                  <c:v>9.9012088844734739E-2</c:v>
                </c:pt>
                <c:pt idx="12">
                  <c:v>9.0651571524602598E-2</c:v>
                </c:pt>
                <c:pt idx="13">
                  <c:v>8.3165646444668478E-2</c:v>
                </c:pt>
                <c:pt idx="14">
                  <c:v>7.6567432488535342E-2</c:v>
                </c:pt>
                <c:pt idx="15">
                  <c:v>7.0870245323060216E-2</c:v>
                </c:pt>
                <c:pt idx="16">
                  <c:v>6.6087600350102957E-2</c:v>
                </c:pt>
                <c:pt idx="17">
                  <c:v>6.2233215702551345E-2</c:v>
                </c:pt>
                <c:pt idx="18">
                  <c:v>5.9321015285286452E-2</c:v>
                </c:pt>
                <c:pt idx="19">
                  <c:v>5.7365131861762592E-2</c:v>
                </c:pt>
                <c:pt idx="20">
                  <c:v>5.6379910186885873E-2</c:v>
                </c:pt>
                <c:pt idx="21">
                  <c:v>5.6379910186886012E-2</c:v>
                </c:pt>
                <c:pt idx="22">
                  <c:v>5.6379910186886151E-2</c:v>
                </c:pt>
                <c:pt idx="23">
                  <c:v>5.637991018688629E-2</c:v>
                </c:pt>
                <c:pt idx="24">
                  <c:v>5.6379910186886428E-2</c:v>
                </c:pt>
                <c:pt idx="25">
                  <c:v>5.6379910186886567E-2</c:v>
                </c:pt>
                <c:pt idx="26">
                  <c:v>5.6379910186886706E-2</c:v>
                </c:pt>
                <c:pt idx="27">
                  <c:v>5.6379910186886859E-2</c:v>
                </c:pt>
                <c:pt idx="28">
                  <c:v>5.6379910186887011E-2</c:v>
                </c:pt>
                <c:pt idx="29">
                  <c:v>5.6379910186887164E-2</c:v>
                </c:pt>
                <c:pt idx="30">
                  <c:v>5.6379910186887316E-2</c:v>
                </c:pt>
                <c:pt idx="31">
                  <c:v>5.6379910186887469E-2</c:v>
                </c:pt>
                <c:pt idx="32">
                  <c:v>5.6379910186887622E-2</c:v>
                </c:pt>
                <c:pt idx="33">
                  <c:v>5.6379910186887788E-2</c:v>
                </c:pt>
                <c:pt idx="34">
                  <c:v>5.6379910186887955E-2</c:v>
                </c:pt>
                <c:pt idx="35">
                  <c:v>5.6379910186888121E-2</c:v>
                </c:pt>
                <c:pt idx="36">
                  <c:v>5.6379910186888288E-2</c:v>
                </c:pt>
                <c:pt idx="37">
                  <c:v>5.6379910186888454E-2</c:v>
                </c:pt>
                <c:pt idx="38">
                  <c:v>5.6379910186888621E-2</c:v>
                </c:pt>
                <c:pt idx="39">
                  <c:v>5.6379910186888801E-2</c:v>
                </c:pt>
                <c:pt idx="40">
                  <c:v>5.6379910186888982E-2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408216"/>
        <c:axId val="360408608"/>
      </c:scatterChart>
      <c:valAx>
        <c:axId val="360408216"/>
        <c:scaling>
          <c:orientation val="minMax"/>
          <c:max val="40"/>
        </c:scaling>
        <c:delete val="0"/>
        <c:axPos val="b"/>
        <c:numFmt formatCode="General" sourceLinked="1"/>
        <c:majorTickMark val="out"/>
        <c:minorTickMark val="none"/>
        <c:tickLblPos val="nextTo"/>
        <c:crossAx val="360408608"/>
        <c:crosses val="autoZero"/>
        <c:crossBetween val="midCat"/>
        <c:majorUnit val="5"/>
      </c:valAx>
      <c:valAx>
        <c:axId val="360408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6040821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nl-N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nl-NL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nl-NL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F78D689-D520-425A-9A9C-249BA69D89E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35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nl-NL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nl-NL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nl-NL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9CBA9CA-D86D-4918-8FA3-18607405537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101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F28DE-6C7E-48F0-8599-AFEC7DA93509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904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nl-NL" altLang="nl-NL" sz="2200" b="1" smtClean="0">
              <a:solidFill>
                <a:schemeClr val="tx2"/>
              </a:solidFill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87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ADB67-188B-40E5-B604-6A007B8694C0}" type="slidenum">
              <a:rPr lang="nl-NL"/>
              <a:pPr/>
              <a:t>12</a:t>
            </a:fld>
            <a:endParaRPr lang="nl-NL"/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7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ADB67-188B-40E5-B604-6A007B8694C0}" type="slidenum">
              <a:rPr lang="nl-NL"/>
              <a:pPr/>
              <a:t>13</a:t>
            </a:fld>
            <a:endParaRPr lang="nl-NL"/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59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E2BDF-E47F-44C4-8183-E6773DAD02A7}" type="slidenum">
              <a:rPr lang="nl-NL"/>
              <a:pPr/>
              <a:t>14</a:t>
            </a:fld>
            <a:endParaRPr lang="nl-NL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003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541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449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250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973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186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15D4E-830B-4A3F-BB30-7C13BB16BB9E}" type="slidenum">
              <a:rPr lang="nl-NL"/>
              <a:pPr/>
              <a:t>20</a:t>
            </a:fld>
            <a:endParaRPr lang="nl-NL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75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655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810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827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26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57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444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429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367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066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05DCDFCF-0316-4D60-9AA8-87AD8F4B6856}" type="slidenum">
              <a:rPr lang="nl-NL" smtClean="0"/>
              <a:pPr defTabSz="954088"/>
              <a:t>32</a:t>
            </a:fld>
            <a:endParaRPr lang="nl-NL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57626" y="9442451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93" tIns="47847" rIns="95693" bIns="47847" anchor="b"/>
          <a:lstStyle/>
          <a:p>
            <a:pPr defTabSz="954088"/>
            <a:fld id="{479FD3B9-22EA-4AD8-93F5-DDE5E855CF6F}" type="slidenum">
              <a:rPr lang="nl-NL" sz="1300" b="0">
                <a:solidFill>
                  <a:schemeClr val="tx1"/>
                </a:solidFill>
              </a:rPr>
              <a:pPr defTabSz="954088"/>
              <a:t>32</a:t>
            </a:fld>
            <a:endParaRPr lang="nl-NL" sz="1300" b="0">
              <a:solidFill>
                <a:schemeClr val="tx1"/>
              </a:solidFill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93" tIns="47847" rIns="95693" bIns="47847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07148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1F62337E-1B1B-4EB4-84C7-6935016B1EE1}" type="slidenum">
              <a:rPr lang="nl-NL" smtClean="0"/>
              <a:pPr defTabSz="954088"/>
              <a:t>33</a:t>
            </a:fld>
            <a:endParaRPr lang="nl-NL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57626" y="9442451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93" tIns="47847" rIns="95693" bIns="47847" anchor="b"/>
          <a:lstStyle/>
          <a:p>
            <a:pPr defTabSz="954088"/>
            <a:fld id="{5DA748D8-F278-460D-8BCD-17F8C7697B9B}" type="slidenum">
              <a:rPr lang="nl-NL" sz="1300" b="0">
                <a:solidFill>
                  <a:schemeClr val="tx1"/>
                </a:solidFill>
              </a:rPr>
              <a:pPr defTabSz="954088"/>
              <a:t>33</a:t>
            </a:fld>
            <a:endParaRPr lang="nl-NL" sz="1300" b="0">
              <a:solidFill>
                <a:schemeClr val="tx1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93" tIns="47847" rIns="95693" bIns="47847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3538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976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4C48C120-519C-47C7-99DA-53C2D8CD4C47}" type="slidenum">
              <a:rPr lang="nl-NL" smtClean="0"/>
              <a:pPr defTabSz="954088"/>
              <a:t>34</a:t>
            </a:fld>
            <a:endParaRPr lang="nl-NL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57626" y="9442451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93" tIns="47847" rIns="95693" bIns="47847" anchor="b"/>
          <a:lstStyle/>
          <a:p>
            <a:pPr defTabSz="954088"/>
            <a:fld id="{2966D881-B764-4D61-BE05-F46D26C279EF}" type="slidenum">
              <a:rPr lang="nl-NL" sz="1300" b="0">
                <a:solidFill>
                  <a:schemeClr val="tx1"/>
                </a:solidFill>
              </a:rPr>
              <a:pPr defTabSz="954088"/>
              <a:t>34</a:t>
            </a:fld>
            <a:endParaRPr lang="nl-NL" sz="1300" b="0">
              <a:solidFill>
                <a:schemeClr val="tx1"/>
              </a:solidFill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93" tIns="47847" rIns="95693" bIns="47847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24386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871B3-80D8-417C-B9E9-5219DB4886A3}" type="slidenum">
              <a:rPr lang="nl-NL"/>
              <a:pPr/>
              <a:t>37</a:t>
            </a:fld>
            <a:endParaRPr lang="nl-NL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769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750B5-E9E8-4943-97B4-E016310FC2F9}" type="slidenum">
              <a:rPr lang="nl-NL"/>
              <a:pPr/>
              <a:t>38</a:t>
            </a:fld>
            <a:endParaRPr lang="nl-NL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63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15D4E-830B-4A3F-BB30-7C13BB16BB9E}" type="slidenum">
              <a:rPr lang="nl-NL"/>
              <a:pPr/>
              <a:t>39</a:t>
            </a:fld>
            <a:endParaRPr lang="nl-NL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76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682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0679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9941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5566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341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4878D-5D7D-4A4A-884E-648EB0A8F0E8}" type="slidenum">
              <a:rPr lang="nl-NL"/>
              <a:pPr/>
              <a:t>45</a:t>
            </a:fld>
            <a:endParaRPr lang="nl-NL"/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0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451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D8060-5FC9-4679-8463-864F40908E74}" type="slidenum">
              <a:rPr lang="nl-NL"/>
              <a:pPr/>
              <a:t>46</a:t>
            </a:fld>
            <a:endParaRPr lang="nl-NL"/>
          </a:p>
        </p:txBody>
      </p:sp>
      <p:sp>
        <p:nvSpPr>
          <p:cNvPr id="112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581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005DA-1D7B-41E0-97DA-92D0F0B72B7B}" type="slidenum">
              <a:rPr lang="nl-NL"/>
              <a:pPr/>
              <a:t>47</a:t>
            </a:fld>
            <a:endParaRPr lang="nl-NL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ABE69-EFAF-44E7-8797-B6ED85AED825}" type="slidenum">
              <a:rPr lang="nl-NL"/>
              <a:pPr/>
              <a:t>6</a:t>
            </a:fld>
            <a:endParaRPr lang="nl-NL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1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0E524-C9E1-4DB6-9333-96AD0501896F}" type="slidenum">
              <a:rPr lang="nl-NL"/>
              <a:pPr/>
              <a:t>7</a:t>
            </a:fld>
            <a:endParaRPr lang="nl-NL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14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A9CA-D86D-4918-8FA3-186074055375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82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0F70C-B8BC-4A17-81E8-061E7AE1690C}" type="slidenum">
              <a:rPr lang="nl-NL"/>
              <a:pPr/>
              <a:t>9</a:t>
            </a:fld>
            <a:endParaRPr lang="nl-NL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471D7-0080-4E87-B2FB-A389E289BFDD}" type="slidenum">
              <a:rPr lang="nl-NL"/>
              <a:pPr/>
              <a:t>10</a:t>
            </a:fld>
            <a:endParaRPr lang="nl-NL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18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1963737" cy="6583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743575" cy="6583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27088" y="1773238"/>
            <a:ext cx="3848100" cy="50847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7588" y="1773238"/>
            <a:ext cx="3848100" cy="50847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848100" cy="50847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827588" y="1773238"/>
            <a:ext cx="3848100" cy="24653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827588" y="4391025"/>
            <a:ext cx="3848100" cy="24669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827088" y="1773238"/>
            <a:ext cx="7848600" cy="5084762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848100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7588" y="1773238"/>
            <a:ext cx="3848100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8486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49892" name="Titel"/>
          <p:cNvSpPr txBox="1">
            <a:spLocks noChangeArrowheads="1"/>
          </p:cNvSpPr>
          <p:nvPr/>
        </p:nvSpPr>
        <p:spPr bwMode="auto">
          <a:xfrm rot="16200000">
            <a:off x="-1521618" y="3617119"/>
            <a:ext cx="385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/>
            <a:endParaRPr lang="en-GB" sz="2000" b="1" i="1">
              <a:solidFill>
                <a:srgbClr val="FFFFC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00005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Wingdings" pitchFamily="2" charset="2"/>
        <a:buChar char="n"/>
        <a:defRPr sz="2400">
          <a:solidFill>
            <a:srgbClr val="00005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8000"/>
        </a:buClr>
        <a:buSzPct val="85000"/>
        <a:buFont typeface="Arial" charset="0"/>
        <a:buChar char="►"/>
        <a:defRPr sz="2000">
          <a:solidFill>
            <a:srgbClr val="00005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Arial" charset="0"/>
        <a:buChar char="–"/>
        <a:defRPr sz="2000">
          <a:solidFill>
            <a:srgbClr val="00005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Arial" charset="0"/>
        <a:buChar char="–"/>
        <a:defRPr sz="2000">
          <a:solidFill>
            <a:srgbClr val="00005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Arial" charset="0"/>
        <a:buChar char="–"/>
        <a:defRPr sz="2000">
          <a:solidFill>
            <a:srgbClr val="00005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Arial" charset="0"/>
        <a:buChar char="–"/>
        <a:defRPr sz="2000">
          <a:solidFill>
            <a:srgbClr val="0000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Arial" charset="0"/>
        <a:buChar char="–"/>
        <a:defRPr sz="2000">
          <a:solidFill>
            <a:srgbClr val="0000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Arial" charset="0"/>
        <a:buChar char="–"/>
        <a:defRPr sz="2000">
          <a:solidFill>
            <a:srgbClr val="0000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Arial" charset="0"/>
        <a:buChar char="–"/>
        <a:defRPr sz="2000">
          <a:solidFill>
            <a:srgbClr val="00005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340768"/>
            <a:ext cx="8713787" cy="4669507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nl-NL" sz="40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 en economie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nl-NL" sz="20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nl-NL" sz="32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Rekenen aan vergrijzing</a:t>
            </a:r>
          </a:p>
          <a:p>
            <a:pPr marL="342900" indent="-342900"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nl-NL" dirty="0" smtClean="0"/>
          </a:p>
          <a:p>
            <a:pPr marL="342900" indent="-34290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nl-NL" sz="2400" dirty="0" err="1" smtClean="0">
                <a:solidFill>
                  <a:schemeClr val="accent5">
                    <a:lumMod val="50000"/>
                  </a:schemeClr>
                </a:solidFill>
              </a:rPr>
              <a:t>BoFEB</a:t>
            </a:r>
            <a:r>
              <a:rPr lang="nl-NL" sz="2400" dirty="0" smtClean="0">
                <a:solidFill>
                  <a:schemeClr val="accent5">
                    <a:lumMod val="50000"/>
                  </a:schemeClr>
                </a:solidFill>
              </a:rPr>
              <a:t>, 17 september 2014</a:t>
            </a:r>
          </a:p>
          <a:p>
            <a:pPr marL="342900" indent="-342900"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nl-NL" dirty="0"/>
          </a:p>
          <a:p>
            <a:pPr marL="342900" indent="-34290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nl-NL" sz="2400" dirty="0" err="1" smtClean="0">
                <a:solidFill>
                  <a:srgbClr val="FF0000"/>
                </a:solidFill>
              </a:rPr>
              <a:t>Ed</a:t>
            </a:r>
            <a:r>
              <a:rPr lang="nl-NL" sz="2400" dirty="0" smtClean="0">
                <a:solidFill>
                  <a:srgbClr val="FF0000"/>
                </a:solidFill>
              </a:rPr>
              <a:t> Westerhout</a:t>
            </a:r>
          </a:p>
          <a:p>
            <a:pPr marL="342900" indent="-342900"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nl-NL" sz="2400" dirty="0" smtClean="0"/>
          </a:p>
          <a:p>
            <a:pPr algn="ctr">
              <a:lnSpc>
                <a:spcPct val="70000"/>
              </a:lnSpc>
              <a:buNone/>
            </a:pPr>
            <a:r>
              <a:rPr lang="nl-NL" dirty="0"/>
              <a:t>Universiteit van Amsterdam</a:t>
            </a:r>
          </a:p>
          <a:p>
            <a:pPr marL="342900" indent="-34290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nl-NL" sz="2400" dirty="0" smtClean="0"/>
              <a:t>Centraal Planbureau</a:t>
            </a:r>
          </a:p>
          <a:p>
            <a:pPr marL="342900" indent="-34290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nl-NL" sz="2400" dirty="0" smtClean="0"/>
              <a:t>edwesterhout.nl</a:t>
            </a:r>
          </a:p>
          <a:p>
            <a:pPr marL="342900" indent="-342900"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342900" indent="-34290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nl-NL" sz="2000" dirty="0" smtClean="0"/>
              <a:t> </a:t>
            </a:r>
          </a:p>
          <a:p>
            <a:pPr marL="342900" indent="-342900"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nl-NL" sz="2000" dirty="0" smtClean="0"/>
          </a:p>
          <a:p>
            <a:pPr marL="342900" indent="-342900"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nl-NL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6851650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Levensverwachting, enkele EU-landen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648" y="1700808"/>
            <a:ext cx="632105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62" name="Object 2"/>
          <p:cNvGraphicFramePr>
            <a:graphicFrameLocks noGrp="1" noChangeAspect="1"/>
          </p:cNvGraphicFramePr>
          <p:nvPr>
            <p:ph type="subTitle" idx="4294967295"/>
          </p:nvPr>
        </p:nvGraphicFramePr>
        <p:xfrm>
          <a:off x="539750" y="1557338"/>
          <a:ext cx="8240713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27" name="Grafiek" r:id="rId5" imgW="8401050" imgH="3914775" progId="Excel.Chart.8">
                  <p:embed/>
                </p:oleObj>
              </mc:Choice>
              <mc:Fallback>
                <p:oleObj name="Grafiek" r:id="rId5" imgW="8401050" imgH="39147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8240713" cy="410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59113" y="5302250"/>
            <a:ext cx="2665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SzPct val="90000"/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nl-NL" sz="1600">
                <a:solidFill>
                  <a:srgbClr val="4D4D4D"/>
                </a:solidFill>
              </a:rPr>
              <a:t>leeftijd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2665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SzPct val="90000"/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nl-NL" sz="1400">
                <a:solidFill>
                  <a:srgbClr val="333333"/>
                </a:solidFill>
              </a:rPr>
              <a:t>Sterfte</a:t>
            </a:r>
            <a:r>
              <a:rPr lang="en-US" altLang="nl-NL" sz="160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013765" name="Rectangle 5"/>
          <p:cNvSpPr>
            <a:spLocks noChangeArrowheads="1"/>
          </p:cNvSpPr>
          <p:nvPr/>
        </p:nvSpPr>
        <p:spPr bwMode="auto">
          <a:xfrm>
            <a:off x="-12700" y="0"/>
            <a:ext cx="9309100" cy="1068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0" tIns="182880" rIns="0" bIns="0"/>
          <a:lstStyle/>
          <a:p>
            <a:pPr>
              <a:defRPr/>
            </a:pPr>
            <a:r>
              <a:rPr lang="en-US" sz="4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n-ea"/>
              </a:rPr>
              <a:t> age at death dependent on birth cohorts</a:t>
            </a:r>
            <a:br>
              <a:rPr lang="en-US" sz="4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n-ea"/>
              </a:rPr>
            </a:br>
            <a:endParaRPr lang="nl-NL" sz="4000" b="0">
              <a:solidFill>
                <a:srgbClr val="FFFFFF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22850" y="6172200"/>
            <a:ext cx="382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SzPct val="90000"/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nl-NL" sz="1800" b="0" i="1">
                <a:solidFill>
                  <a:srgbClr val="3A4972"/>
                </a:solidFill>
              </a:rPr>
              <a:t>http://www.mortality.org</a:t>
            </a:r>
          </a:p>
        </p:txBody>
      </p:sp>
      <p:sp>
        <p:nvSpPr>
          <p:cNvPr id="7" name="Rechthoek 6"/>
          <p:cNvSpPr/>
          <p:nvPr/>
        </p:nvSpPr>
        <p:spPr bwMode="auto">
          <a:xfrm>
            <a:off x="0" y="0"/>
            <a:ext cx="9540875" cy="12684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3500" tIns="0" rIns="0" bIns="0"/>
          <a:lstStyle/>
          <a:p>
            <a:pPr>
              <a:buSzPct val="90000"/>
              <a:defRPr/>
            </a:pPr>
            <a:endParaRPr lang="nl-NL" sz="2400" b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6513" y="26035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SzPct val="90000"/>
              <a:buFont typeface="Arial" panose="020B0604020202020204" pitchFamily="34" charset="0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nl-NL" altLang="nl-NL" sz="4400" b="0">
                <a:solidFill>
                  <a:srgbClr val="000000"/>
                </a:solidFill>
                <a:latin typeface="Calibri" panose="020F0502020204030204" pitchFamily="34" charset="0"/>
              </a:rPr>
              <a:t>Sterfte</a:t>
            </a:r>
            <a:endParaRPr lang="en-US" altLang="nl-NL" sz="44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25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13762" grpId="0" bld="series" 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Leeftijdsstructuur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van de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bevolking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Nederland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926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1772816"/>
            <a:ext cx="7740650" cy="3687762"/>
          </a:xfrm>
          <a:noFill/>
          <a:ln/>
        </p:spPr>
      </p:pic>
      <p:sp>
        <p:nvSpPr>
          <p:cNvPr id="4" name="Tekstvak 3"/>
          <p:cNvSpPr txBox="1"/>
          <p:nvPr/>
        </p:nvSpPr>
        <p:spPr>
          <a:xfrm>
            <a:off x="1475656" y="55892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580112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2040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Leeftijdsstructuur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van de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bevolking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EU27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580112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2040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7824" y="1417638"/>
            <a:ext cx="4295775" cy="52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851650" cy="936104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Afhankelijkheidsratio (grijze druk)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94947" name="Object 3"/>
          <p:cNvGraphicFramePr>
            <a:graphicFrameLocks noChangeAspect="1"/>
          </p:cNvGraphicFramePr>
          <p:nvPr/>
        </p:nvGraphicFramePr>
        <p:xfrm>
          <a:off x="1600200" y="1676400"/>
          <a:ext cx="7080250" cy="501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243" name="Tekening" r:id="rId4" imgW="8976240" imgH="6355080" progId="">
                  <p:embed/>
                </p:oleObj>
              </mc:Choice>
              <mc:Fallback>
                <p:oleObj name="Tekening" r:id="rId4" imgW="8976240" imgH="6355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7080250" cy="501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848600" cy="5084762"/>
          </a:xfrm>
        </p:spPr>
        <p:txBody>
          <a:bodyPr/>
          <a:lstStyle/>
          <a:p>
            <a:r>
              <a:rPr lang="en-GB" dirty="0" err="1" smtClean="0"/>
              <a:t>Stijging</a:t>
            </a:r>
            <a:r>
              <a:rPr lang="en-GB" dirty="0" smtClean="0"/>
              <a:t> </a:t>
            </a:r>
            <a:r>
              <a:rPr lang="en-GB" dirty="0" err="1" smtClean="0"/>
              <a:t>grijze</a:t>
            </a:r>
            <a:r>
              <a:rPr lang="en-GB" dirty="0" smtClean="0"/>
              <a:t> </a:t>
            </a:r>
            <a:r>
              <a:rPr lang="en-GB" dirty="0" err="1" smtClean="0"/>
              <a:t>druk</a:t>
            </a:r>
            <a:r>
              <a:rPr lang="en-GB" dirty="0" smtClean="0"/>
              <a:t> </a:t>
            </a:r>
            <a:r>
              <a:rPr lang="en-GB" dirty="0" err="1" smtClean="0"/>
              <a:t>internationaal</a:t>
            </a:r>
            <a:r>
              <a:rPr lang="en-GB" dirty="0" smtClean="0"/>
              <a:t> </a:t>
            </a:r>
            <a:r>
              <a:rPr lang="en-GB" dirty="0" err="1" smtClean="0"/>
              <a:t>fenomeen</a:t>
            </a:r>
            <a:endParaRPr lang="en-GB" dirty="0" smtClean="0"/>
          </a:p>
          <a:p>
            <a:r>
              <a:rPr lang="en-GB" dirty="0" err="1" smtClean="0"/>
              <a:t>Grijze</a:t>
            </a:r>
            <a:r>
              <a:rPr lang="en-GB" dirty="0" smtClean="0"/>
              <a:t> </a:t>
            </a:r>
            <a:r>
              <a:rPr lang="en-GB" dirty="0" err="1" smtClean="0"/>
              <a:t>druk</a:t>
            </a:r>
            <a:r>
              <a:rPr lang="en-GB" dirty="0" smtClean="0"/>
              <a:t> </a:t>
            </a:r>
            <a:r>
              <a:rPr lang="en-GB" i="1" dirty="0" err="1" smtClean="0"/>
              <a:t>verdubbelt</a:t>
            </a:r>
            <a:r>
              <a:rPr lang="en-GB" dirty="0" smtClean="0"/>
              <a:t> in </a:t>
            </a:r>
            <a:r>
              <a:rPr lang="en-GB" dirty="0" err="1" smtClean="0"/>
              <a:t>enkele</a:t>
            </a:r>
            <a:r>
              <a:rPr lang="en-GB" dirty="0" smtClean="0"/>
              <a:t> decennia</a:t>
            </a:r>
          </a:p>
          <a:p>
            <a:pPr lvl="1"/>
            <a:r>
              <a:rPr lang="en-GB" dirty="0" smtClean="0"/>
              <a:t>Is </a:t>
            </a:r>
            <a:r>
              <a:rPr lang="en-GB" i="1" dirty="0" err="1" smtClean="0"/>
              <a:t>niet</a:t>
            </a:r>
            <a:r>
              <a:rPr lang="en-GB" dirty="0" smtClean="0"/>
              <a:t> het </a:t>
            </a:r>
            <a:r>
              <a:rPr lang="en-GB" dirty="0" err="1" smtClean="0"/>
              <a:t>gevolg</a:t>
            </a:r>
            <a:r>
              <a:rPr lang="en-GB" dirty="0" smtClean="0"/>
              <a:t> van de </a:t>
            </a:r>
            <a:r>
              <a:rPr lang="en-GB" i="1" dirty="0" err="1" smtClean="0"/>
              <a:t>babyboom</a:t>
            </a:r>
            <a:r>
              <a:rPr lang="en-GB" dirty="0" smtClean="0"/>
              <a:t> </a:t>
            </a:r>
            <a:r>
              <a:rPr lang="en-GB" dirty="0" err="1" smtClean="0"/>
              <a:t>generaties</a:t>
            </a:r>
            <a:endParaRPr lang="en-GB" dirty="0" smtClean="0"/>
          </a:p>
          <a:p>
            <a:r>
              <a:rPr lang="en-GB" dirty="0" err="1" smtClean="0"/>
              <a:t>Projecties</a:t>
            </a:r>
            <a:r>
              <a:rPr lang="en-GB" dirty="0" smtClean="0"/>
              <a:t> </a:t>
            </a:r>
            <a:r>
              <a:rPr lang="en-GB" dirty="0" err="1" smtClean="0"/>
              <a:t>hoogst</a:t>
            </a:r>
            <a:r>
              <a:rPr lang="en-GB" dirty="0" smtClean="0"/>
              <a:t> </a:t>
            </a:r>
            <a:r>
              <a:rPr lang="en-GB" dirty="0" err="1" smtClean="0"/>
              <a:t>onzeker</a:t>
            </a:r>
            <a:endParaRPr lang="en-GB" dirty="0" smtClean="0"/>
          </a:p>
          <a:p>
            <a:pPr lvl="1"/>
            <a:r>
              <a:rPr lang="en-GB" dirty="0" err="1" smtClean="0"/>
              <a:t>Kans</a:t>
            </a:r>
            <a:r>
              <a:rPr lang="en-GB" dirty="0" smtClean="0"/>
              <a:t> </a:t>
            </a:r>
            <a:r>
              <a:rPr lang="en-GB" dirty="0" err="1" smtClean="0"/>
              <a:t>dat</a:t>
            </a:r>
            <a:r>
              <a:rPr lang="en-GB" dirty="0" smtClean="0"/>
              <a:t> de </a:t>
            </a:r>
            <a:r>
              <a:rPr lang="en-GB" dirty="0" err="1" smtClean="0"/>
              <a:t>grijze</a:t>
            </a:r>
            <a:r>
              <a:rPr lang="en-GB" dirty="0" smtClean="0"/>
              <a:t> </a:t>
            </a:r>
            <a:r>
              <a:rPr lang="en-GB" dirty="0" err="1" smtClean="0"/>
              <a:t>druk</a:t>
            </a:r>
            <a:r>
              <a:rPr lang="en-GB" dirty="0" smtClean="0"/>
              <a:t> </a:t>
            </a:r>
            <a:r>
              <a:rPr lang="en-GB" i="1" dirty="0" err="1" smtClean="0"/>
              <a:t>niet</a:t>
            </a:r>
            <a:r>
              <a:rPr lang="en-GB" i="1" dirty="0" smtClean="0"/>
              <a:t> </a:t>
            </a:r>
            <a:r>
              <a:rPr lang="en-GB" dirty="0" err="1" smtClean="0"/>
              <a:t>stijgt</a:t>
            </a:r>
            <a:r>
              <a:rPr lang="en-GB" dirty="0" smtClean="0"/>
              <a:t> </a:t>
            </a:r>
            <a:r>
              <a:rPr lang="en-GB" dirty="0" err="1" smtClean="0"/>
              <a:t>toch</a:t>
            </a:r>
            <a:r>
              <a:rPr lang="en-GB" dirty="0" smtClean="0"/>
              <a:t> </a:t>
            </a:r>
            <a:r>
              <a:rPr lang="en-GB" dirty="0" err="1" smtClean="0"/>
              <a:t>zeer</a:t>
            </a:r>
            <a:r>
              <a:rPr lang="en-GB" dirty="0" smtClean="0"/>
              <a:t> </a:t>
            </a:r>
            <a:r>
              <a:rPr lang="en-GB" dirty="0" err="1" smtClean="0"/>
              <a:t>klein</a:t>
            </a: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Vergrijzing: wat is er aan de hand?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4975" y="1988840"/>
            <a:ext cx="7848600" cy="6740946"/>
          </a:xfrm>
        </p:spPr>
        <p:txBody>
          <a:bodyPr/>
          <a:lstStyle/>
          <a:p>
            <a:r>
              <a:rPr lang="en-GB" dirty="0" smtClean="0"/>
              <a:t>Effect van </a:t>
            </a:r>
            <a:r>
              <a:rPr lang="en-GB" dirty="0" err="1" smtClean="0"/>
              <a:t>verlaging</a:t>
            </a:r>
            <a:r>
              <a:rPr lang="en-GB" dirty="0" smtClean="0"/>
              <a:t> </a:t>
            </a:r>
            <a:r>
              <a:rPr lang="en-GB" dirty="0" err="1" smtClean="0"/>
              <a:t>fertiliteit</a:t>
            </a:r>
            <a:r>
              <a:rPr lang="en-GB" dirty="0" smtClean="0"/>
              <a:t> </a:t>
            </a:r>
            <a:r>
              <a:rPr lang="en-GB" dirty="0" err="1" smtClean="0"/>
              <a:t>volgens</a:t>
            </a:r>
            <a:r>
              <a:rPr lang="en-GB" dirty="0" smtClean="0"/>
              <a:t> het Solow-model van </a:t>
            </a:r>
            <a:r>
              <a:rPr lang="en-GB" dirty="0" err="1" smtClean="0"/>
              <a:t>economische</a:t>
            </a:r>
            <a:r>
              <a:rPr lang="en-GB" dirty="0" smtClean="0"/>
              <a:t> </a:t>
            </a:r>
            <a:r>
              <a:rPr lang="en-GB" dirty="0" err="1" smtClean="0"/>
              <a:t>groei</a:t>
            </a:r>
            <a:endParaRPr lang="en-GB" dirty="0" smtClean="0"/>
          </a:p>
          <a:p>
            <a:r>
              <a:rPr lang="en-GB" dirty="0" err="1"/>
              <a:t>Verminderde</a:t>
            </a:r>
            <a:r>
              <a:rPr lang="en-GB" dirty="0"/>
              <a:t> </a:t>
            </a:r>
            <a:r>
              <a:rPr lang="en-GB" dirty="0" err="1"/>
              <a:t>noodzaak</a:t>
            </a:r>
            <a:r>
              <a:rPr lang="en-GB" dirty="0"/>
              <a:t> “</a:t>
            </a:r>
            <a:r>
              <a:rPr lang="en-GB" dirty="0" err="1"/>
              <a:t>vervangingsinvesteringen</a:t>
            </a:r>
            <a:r>
              <a:rPr lang="en-GB" dirty="0"/>
              <a:t>”</a:t>
            </a:r>
          </a:p>
          <a:p>
            <a:pPr lvl="1"/>
            <a:r>
              <a:rPr lang="en-GB" dirty="0" err="1"/>
              <a:t>Kapitaal-arbeidsverhouding</a:t>
            </a:r>
            <a:r>
              <a:rPr lang="en-GB" dirty="0"/>
              <a:t> ↑</a:t>
            </a:r>
          </a:p>
          <a:p>
            <a:pPr lvl="1"/>
            <a:r>
              <a:rPr lang="en-GB" dirty="0" err="1"/>
              <a:t>Rente</a:t>
            </a:r>
            <a:r>
              <a:rPr lang="en-GB" dirty="0"/>
              <a:t> ↓</a:t>
            </a:r>
          </a:p>
          <a:p>
            <a:pPr lvl="1"/>
            <a:r>
              <a:rPr lang="en-GB" dirty="0" err="1"/>
              <a:t>Reële</a:t>
            </a:r>
            <a:r>
              <a:rPr lang="en-GB" dirty="0"/>
              <a:t> </a:t>
            </a:r>
            <a:r>
              <a:rPr lang="en-GB" dirty="0" err="1"/>
              <a:t>loonvoet</a:t>
            </a:r>
            <a:r>
              <a:rPr lang="en-GB" dirty="0"/>
              <a:t> ↑</a:t>
            </a:r>
          </a:p>
          <a:p>
            <a:pPr lvl="1"/>
            <a:r>
              <a:rPr lang="en-GB" dirty="0" err="1"/>
              <a:t>Productie</a:t>
            </a:r>
            <a:r>
              <a:rPr lang="en-GB" dirty="0"/>
              <a:t> en </a:t>
            </a:r>
            <a:r>
              <a:rPr lang="en-GB" dirty="0" err="1"/>
              <a:t>consumptie</a:t>
            </a:r>
            <a:r>
              <a:rPr lang="en-GB" dirty="0"/>
              <a:t> per </a:t>
            </a:r>
            <a:r>
              <a:rPr lang="en-GB" dirty="0" err="1"/>
              <a:t>werkende</a:t>
            </a:r>
            <a:r>
              <a:rPr lang="en-GB" dirty="0"/>
              <a:t> ↑</a:t>
            </a:r>
          </a:p>
          <a:p>
            <a:r>
              <a:rPr lang="en-GB" dirty="0" err="1" smtClean="0"/>
              <a:t>Consumptie</a:t>
            </a:r>
            <a:r>
              <a:rPr lang="en-GB" dirty="0" smtClean="0"/>
              <a:t> per </a:t>
            </a:r>
            <a:r>
              <a:rPr lang="en-GB" dirty="0" err="1" smtClean="0"/>
              <a:t>hoofd</a:t>
            </a:r>
            <a:r>
              <a:rPr lang="en-GB" dirty="0" smtClean="0"/>
              <a:t> van de </a:t>
            </a:r>
            <a:r>
              <a:rPr lang="en-GB" dirty="0" err="1" smtClean="0"/>
              <a:t>bevolking</a:t>
            </a:r>
            <a:r>
              <a:rPr lang="en-GB" dirty="0" smtClean="0"/>
              <a:t> ≠  </a:t>
            </a:r>
            <a:r>
              <a:rPr lang="en-GB" dirty="0" err="1" smtClean="0"/>
              <a:t>consumptie</a:t>
            </a:r>
            <a:r>
              <a:rPr lang="en-GB" dirty="0" smtClean="0"/>
              <a:t> per </a:t>
            </a:r>
            <a:r>
              <a:rPr lang="en-GB" dirty="0" err="1" smtClean="0"/>
              <a:t>werkende</a:t>
            </a: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Macro-economische effecten van vergrijzing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16832"/>
            <a:ext cx="7848600" cy="3500586"/>
          </a:xfrm>
        </p:spPr>
        <p:txBody>
          <a:bodyPr/>
          <a:lstStyle/>
          <a:p>
            <a:r>
              <a:rPr lang="en-GB" dirty="0" smtClean="0"/>
              <a:t>Effect van </a:t>
            </a:r>
            <a:r>
              <a:rPr lang="en-GB" dirty="0" err="1" smtClean="0"/>
              <a:t>verlaging</a:t>
            </a:r>
            <a:r>
              <a:rPr lang="en-GB" dirty="0" smtClean="0"/>
              <a:t> </a:t>
            </a:r>
            <a:r>
              <a:rPr lang="en-GB" dirty="0" err="1" smtClean="0"/>
              <a:t>sterfte</a:t>
            </a:r>
            <a:endParaRPr lang="en-GB" dirty="0" smtClean="0"/>
          </a:p>
          <a:p>
            <a:pPr lvl="1"/>
            <a:r>
              <a:rPr lang="en-GB" dirty="0" err="1" smtClean="0"/>
              <a:t>Consumptie</a:t>
            </a:r>
            <a:r>
              <a:rPr lang="en-GB" dirty="0" smtClean="0"/>
              <a:t> per </a:t>
            </a:r>
            <a:r>
              <a:rPr lang="en-GB" dirty="0" err="1" smtClean="0"/>
              <a:t>hoofd</a:t>
            </a:r>
            <a:r>
              <a:rPr lang="en-GB" dirty="0" smtClean="0"/>
              <a:t> van de </a:t>
            </a:r>
            <a:r>
              <a:rPr lang="en-GB" dirty="0" err="1" smtClean="0"/>
              <a:t>bevolking</a:t>
            </a:r>
            <a:r>
              <a:rPr lang="en-GB" dirty="0" smtClean="0"/>
              <a:t> </a:t>
            </a:r>
            <a:r>
              <a:rPr lang="en-GB" dirty="0" err="1" smtClean="0"/>
              <a:t>daalt</a:t>
            </a:r>
            <a:r>
              <a:rPr lang="en-GB" dirty="0" smtClean="0"/>
              <a:t> </a:t>
            </a:r>
            <a:r>
              <a:rPr lang="en-GB" dirty="0" err="1" smtClean="0"/>
              <a:t>t.o.v</a:t>
            </a:r>
            <a:r>
              <a:rPr lang="en-GB" dirty="0" smtClean="0"/>
              <a:t>.  </a:t>
            </a:r>
            <a:r>
              <a:rPr lang="en-GB" dirty="0" err="1" smtClean="0"/>
              <a:t>consumptie</a:t>
            </a:r>
            <a:r>
              <a:rPr lang="en-GB" dirty="0" smtClean="0"/>
              <a:t> per </a:t>
            </a:r>
            <a:r>
              <a:rPr lang="en-GB" dirty="0" err="1" smtClean="0"/>
              <a:t>werkende</a:t>
            </a:r>
            <a:endParaRPr lang="en-GB" dirty="0" smtClean="0"/>
          </a:p>
          <a:p>
            <a:r>
              <a:rPr lang="en-GB" dirty="0" err="1" smtClean="0"/>
              <a:t>Assumptie</a:t>
            </a:r>
            <a:r>
              <a:rPr lang="en-GB" dirty="0" smtClean="0"/>
              <a:t>: </a:t>
            </a:r>
            <a:r>
              <a:rPr lang="en-GB" dirty="0" err="1" smtClean="0"/>
              <a:t>gelijkblijvende</a:t>
            </a:r>
            <a:r>
              <a:rPr lang="en-GB" dirty="0" smtClean="0"/>
              <a:t> </a:t>
            </a:r>
            <a:r>
              <a:rPr lang="en-GB" dirty="0" err="1" smtClean="0"/>
              <a:t>arbeidsparticipatie</a:t>
            </a:r>
            <a:endParaRPr lang="en-GB" dirty="0" smtClean="0"/>
          </a:p>
          <a:p>
            <a:pPr lvl="1"/>
            <a:r>
              <a:rPr lang="en-GB" dirty="0" err="1" smtClean="0"/>
              <a:t>Wat</a:t>
            </a:r>
            <a:r>
              <a:rPr lang="en-GB" dirty="0" smtClean="0"/>
              <a:t> </a:t>
            </a:r>
            <a:r>
              <a:rPr lang="en-GB" dirty="0" err="1" smtClean="0"/>
              <a:t>zou</a:t>
            </a:r>
            <a:r>
              <a:rPr lang="en-GB" dirty="0" smtClean="0"/>
              <a:t> </a:t>
            </a:r>
            <a:r>
              <a:rPr lang="en-GB" dirty="0" err="1" smtClean="0"/>
              <a:t>gebeuren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extra </a:t>
            </a:r>
            <a:r>
              <a:rPr lang="en-GB" dirty="0" err="1" smtClean="0"/>
              <a:t>levensjaren</a:t>
            </a:r>
            <a:r>
              <a:rPr lang="en-GB" dirty="0" smtClean="0"/>
              <a:t> </a:t>
            </a:r>
            <a:r>
              <a:rPr lang="en-GB" dirty="0" err="1" smtClean="0"/>
              <a:t>volledig</a:t>
            </a:r>
            <a:r>
              <a:rPr lang="en-GB" dirty="0" smtClean="0"/>
              <a:t> </a:t>
            </a:r>
            <a:r>
              <a:rPr lang="en-GB" dirty="0" err="1" smtClean="0"/>
              <a:t>benut</a:t>
            </a:r>
            <a:r>
              <a:rPr lang="en-GB" dirty="0" smtClean="0"/>
              <a:t> </a:t>
            </a:r>
            <a:r>
              <a:rPr lang="en-GB" dirty="0" err="1" smtClean="0"/>
              <a:t>zouden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arbeid</a:t>
            </a:r>
            <a:r>
              <a:rPr lang="en-GB" dirty="0" smtClean="0"/>
              <a:t>?</a:t>
            </a:r>
          </a:p>
          <a:p>
            <a:r>
              <a:rPr lang="nl-NL" dirty="0" err="1" smtClean="0"/>
              <a:t>Milligan</a:t>
            </a:r>
            <a:r>
              <a:rPr lang="nl-NL" dirty="0" smtClean="0"/>
              <a:t> </a:t>
            </a:r>
            <a:r>
              <a:rPr lang="nl-NL" dirty="0"/>
              <a:t>en </a:t>
            </a:r>
            <a:r>
              <a:rPr lang="nl-NL" dirty="0" err="1" smtClean="0"/>
              <a:t>Wise</a:t>
            </a:r>
            <a:endParaRPr lang="nl-NL" dirty="0" smtClean="0"/>
          </a:p>
          <a:p>
            <a:pPr lvl="1"/>
            <a:r>
              <a:rPr lang="nl-NL" dirty="0" smtClean="0"/>
              <a:t>Levensverwachting is in </a:t>
            </a:r>
            <a:r>
              <a:rPr lang="nl-NL" dirty="0"/>
              <a:t>de afgelopen decennia </a:t>
            </a:r>
            <a:r>
              <a:rPr lang="nl-NL" dirty="0" smtClean="0"/>
              <a:t>gestegen, arbeidsparticipatie </a:t>
            </a:r>
            <a:r>
              <a:rPr lang="nl-NL" dirty="0"/>
              <a:t>is </a:t>
            </a:r>
            <a:r>
              <a:rPr lang="nl-NL" dirty="0" smtClean="0"/>
              <a:t>gedaald</a:t>
            </a:r>
          </a:p>
          <a:p>
            <a:pPr lvl="1"/>
            <a:r>
              <a:rPr lang="nl-NL" dirty="0" smtClean="0"/>
              <a:t>Effect van </a:t>
            </a:r>
            <a:r>
              <a:rPr lang="nl-NL" dirty="0"/>
              <a:t>vergrijzing op de grijze druk </a:t>
            </a:r>
            <a:r>
              <a:rPr lang="nl-NL" dirty="0" smtClean="0"/>
              <a:t>kan volgens hen worden tenietgedaan door arbeidsparticipatie ouderen te vergroten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Macro-economische effecten van vergrijzing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848600" cy="5084762"/>
          </a:xfrm>
        </p:spPr>
        <p:txBody>
          <a:bodyPr/>
          <a:lstStyle/>
          <a:p>
            <a:r>
              <a:rPr lang="en-GB" dirty="0" err="1" smtClean="0"/>
              <a:t>Groei</a:t>
            </a:r>
            <a:r>
              <a:rPr lang="en-GB" dirty="0" smtClean="0"/>
              <a:t> </a:t>
            </a:r>
            <a:r>
              <a:rPr lang="en-GB" dirty="0" err="1" smtClean="0"/>
              <a:t>arbeidsproductiviteit</a:t>
            </a:r>
            <a:endParaRPr lang="en-GB" dirty="0" smtClean="0"/>
          </a:p>
          <a:p>
            <a:pPr lvl="1"/>
            <a:r>
              <a:rPr lang="en-GB" dirty="0" err="1" smtClean="0"/>
              <a:t>Kan</a:t>
            </a:r>
            <a:r>
              <a:rPr lang="en-GB" dirty="0" smtClean="0"/>
              <a:t> lager </a:t>
            </a:r>
            <a:r>
              <a:rPr lang="en-GB" dirty="0" err="1" smtClean="0"/>
              <a:t>worden</a:t>
            </a:r>
            <a:r>
              <a:rPr lang="en-GB" dirty="0" smtClean="0"/>
              <a:t> </a:t>
            </a:r>
            <a:r>
              <a:rPr lang="en-GB" dirty="0" err="1" smtClean="0"/>
              <a:t>vanwege</a:t>
            </a:r>
            <a:r>
              <a:rPr lang="en-GB" dirty="0" smtClean="0"/>
              <a:t> </a:t>
            </a:r>
            <a:r>
              <a:rPr lang="en-GB" dirty="0" err="1" smtClean="0"/>
              <a:t>wegvallen</a:t>
            </a:r>
            <a:r>
              <a:rPr lang="en-GB" dirty="0" smtClean="0"/>
              <a:t> van </a:t>
            </a:r>
            <a:r>
              <a:rPr lang="en-GB" dirty="0" err="1" smtClean="0"/>
              <a:t>dynamiek</a:t>
            </a:r>
            <a:endParaRPr lang="en-GB" dirty="0" smtClean="0"/>
          </a:p>
          <a:p>
            <a:pPr lvl="1"/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hoger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</a:t>
            </a:r>
            <a:r>
              <a:rPr lang="en-GB" dirty="0" err="1" smtClean="0"/>
              <a:t>vanwege</a:t>
            </a:r>
            <a:r>
              <a:rPr lang="en-GB" dirty="0" smtClean="0"/>
              <a:t> </a:t>
            </a:r>
            <a:r>
              <a:rPr lang="en-GB" dirty="0" err="1" smtClean="0"/>
              <a:t>schaarste</a:t>
            </a:r>
            <a:r>
              <a:rPr lang="en-GB" dirty="0" smtClean="0"/>
              <a:t> </a:t>
            </a:r>
            <a:r>
              <a:rPr lang="en-GB" dirty="0" err="1" smtClean="0"/>
              <a:t>arbeid</a:t>
            </a:r>
            <a:endParaRPr lang="en-GB" dirty="0" smtClean="0"/>
          </a:p>
          <a:p>
            <a:r>
              <a:rPr lang="en-GB" dirty="0" err="1" smtClean="0"/>
              <a:t>Empirisch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</a:t>
            </a:r>
            <a:r>
              <a:rPr lang="en-GB" dirty="0" err="1" smtClean="0"/>
              <a:t>tweede</a:t>
            </a:r>
            <a:r>
              <a:rPr lang="en-GB" dirty="0" smtClean="0"/>
              <a:t> effect </a:t>
            </a:r>
            <a:r>
              <a:rPr lang="en-GB" dirty="0" err="1" smtClean="0"/>
              <a:t>gevonden</a:t>
            </a:r>
            <a:r>
              <a:rPr lang="en-GB" dirty="0" smtClean="0"/>
              <a:t> (David Cutler </a:t>
            </a:r>
            <a:r>
              <a:rPr lang="en-GB" dirty="0" err="1" smtClean="0"/>
              <a:t>e.a</a:t>
            </a:r>
            <a:r>
              <a:rPr lang="en-GB" dirty="0" smtClean="0"/>
              <a:t>.)</a:t>
            </a:r>
          </a:p>
          <a:p>
            <a:r>
              <a:rPr lang="en-GB" dirty="0" smtClean="0"/>
              <a:t>Robert Gordon </a:t>
            </a:r>
            <a:r>
              <a:rPr lang="en-GB" dirty="0" err="1" smtClean="0"/>
              <a:t>voorspelt</a:t>
            </a:r>
            <a:r>
              <a:rPr lang="en-GB" dirty="0" smtClean="0"/>
              <a:t> </a:t>
            </a:r>
            <a:r>
              <a:rPr lang="en-GB" dirty="0" err="1" smtClean="0"/>
              <a:t>einde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economische</a:t>
            </a:r>
            <a:r>
              <a:rPr lang="en-GB" dirty="0" smtClean="0"/>
              <a:t> </a:t>
            </a:r>
            <a:r>
              <a:rPr lang="en-GB" dirty="0" err="1" smtClean="0"/>
              <a:t>groei</a:t>
            </a:r>
            <a:endParaRPr lang="en-GB" dirty="0" smtClean="0"/>
          </a:p>
          <a:p>
            <a:pPr lvl="1"/>
            <a:r>
              <a:rPr lang="en-GB" dirty="0" err="1" smtClean="0"/>
              <a:t>Tijdperk</a:t>
            </a:r>
            <a:r>
              <a:rPr lang="en-GB" dirty="0" smtClean="0"/>
              <a:t> van </a:t>
            </a:r>
            <a:r>
              <a:rPr lang="en-GB" dirty="0" err="1" smtClean="0"/>
              <a:t>grote</a:t>
            </a:r>
            <a:r>
              <a:rPr lang="en-GB" dirty="0" smtClean="0"/>
              <a:t> </a:t>
            </a:r>
            <a:r>
              <a:rPr lang="en-GB" dirty="0" err="1" smtClean="0"/>
              <a:t>technologische</a:t>
            </a:r>
            <a:r>
              <a:rPr lang="en-GB" dirty="0" smtClean="0"/>
              <a:t> </a:t>
            </a:r>
            <a:r>
              <a:rPr lang="en-GB" dirty="0" err="1" smtClean="0"/>
              <a:t>revoluties</a:t>
            </a:r>
            <a:r>
              <a:rPr lang="en-GB" dirty="0" smtClean="0"/>
              <a:t> is </a:t>
            </a:r>
            <a:r>
              <a:rPr lang="en-GB" dirty="0" err="1" smtClean="0"/>
              <a:t>voorbij</a:t>
            </a:r>
            <a:endParaRPr lang="en-GB" dirty="0" smtClean="0"/>
          </a:p>
          <a:p>
            <a:pPr lvl="1"/>
            <a:r>
              <a:rPr lang="en-GB" dirty="0" smtClean="0"/>
              <a:t>Is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wel</a:t>
            </a:r>
            <a:r>
              <a:rPr lang="en-GB" dirty="0" smtClean="0"/>
              <a:t> </a:t>
            </a:r>
            <a:r>
              <a:rPr lang="en-GB" dirty="0" err="1" smtClean="0"/>
              <a:t>zo</a:t>
            </a:r>
            <a:r>
              <a:rPr lang="en-GB" dirty="0" smtClean="0"/>
              <a:t>?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Macro-economische effecten van vergrijzing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848600" cy="5084762"/>
          </a:xfrm>
        </p:spPr>
        <p:txBody>
          <a:bodyPr/>
          <a:lstStyle/>
          <a:p>
            <a:r>
              <a:rPr lang="en-GB" dirty="0" smtClean="0"/>
              <a:t>Langer </a:t>
            </a:r>
            <a:r>
              <a:rPr lang="en-GB" dirty="0" err="1" smtClean="0"/>
              <a:t>leven</a:t>
            </a:r>
            <a:r>
              <a:rPr lang="en-GB" dirty="0" smtClean="0"/>
              <a:t>, in </a:t>
            </a:r>
            <a:r>
              <a:rPr lang="en-GB" dirty="0" err="1" smtClean="0"/>
              <a:t>goede</a:t>
            </a:r>
            <a:r>
              <a:rPr lang="en-GB" dirty="0" smtClean="0"/>
              <a:t> </a:t>
            </a:r>
            <a:r>
              <a:rPr lang="en-GB" dirty="0" err="1" smtClean="0"/>
              <a:t>gezondheid</a:t>
            </a:r>
            <a:r>
              <a:rPr lang="en-GB" dirty="0" smtClean="0"/>
              <a:t>, </a:t>
            </a:r>
            <a:r>
              <a:rPr lang="en-GB" dirty="0" err="1" smtClean="0"/>
              <a:t>hoera</a:t>
            </a:r>
            <a:r>
              <a:rPr lang="en-GB" dirty="0" smtClean="0"/>
              <a:t>!</a:t>
            </a:r>
          </a:p>
          <a:p>
            <a:r>
              <a:rPr lang="en-GB" dirty="0" smtClean="0"/>
              <a:t>Financiering op basis van </a:t>
            </a:r>
            <a:r>
              <a:rPr lang="en-GB" dirty="0" err="1" smtClean="0"/>
              <a:t>omslagstelsel</a:t>
            </a:r>
            <a:endParaRPr lang="en-GB" dirty="0" smtClean="0"/>
          </a:p>
          <a:p>
            <a:pPr lvl="1"/>
            <a:r>
              <a:rPr lang="en-GB" dirty="0" err="1" smtClean="0"/>
              <a:t>Pensioenen</a:t>
            </a:r>
            <a:r>
              <a:rPr lang="en-GB" dirty="0" smtClean="0"/>
              <a:t>, </a:t>
            </a:r>
            <a:r>
              <a:rPr lang="en-GB" dirty="0" err="1" smtClean="0"/>
              <a:t>zorg</a:t>
            </a:r>
            <a:r>
              <a:rPr lang="en-GB" dirty="0" smtClean="0"/>
              <a:t>, </a:t>
            </a:r>
            <a:r>
              <a:rPr lang="en-GB" dirty="0" err="1" smtClean="0"/>
              <a:t>verpleging</a:t>
            </a:r>
            <a:r>
              <a:rPr lang="en-GB" dirty="0" smtClean="0"/>
              <a:t> en </a:t>
            </a:r>
            <a:r>
              <a:rPr lang="en-GB" dirty="0" err="1" smtClean="0"/>
              <a:t>verzorging</a:t>
            </a:r>
            <a:endParaRPr lang="en-GB" dirty="0" smtClean="0"/>
          </a:p>
          <a:p>
            <a:r>
              <a:rPr lang="en-GB" dirty="0" err="1" smtClean="0"/>
              <a:t>Verdubbeling</a:t>
            </a:r>
            <a:r>
              <a:rPr lang="en-GB" dirty="0" smtClean="0"/>
              <a:t> </a:t>
            </a:r>
            <a:r>
              <a:rPr lang="en-GB" dirty="0" err="1" smtClean="0"/>
              <a:t>grijze</a:t>
            </a:r>
            <a:r>
              <a:rPr lang="en-GB" dirty="0" smtClean="0"/>
              <a:t> </a:t>
            </a:r>
            <a:r>
              <a:rPr lang="en-GB" dirty="0" err="1" smtClean="0"/>
              <a:t>druk</a:t>
            </a:r>
            <a:r>
              <a:rPr lang="en-GB" dirty="0" smtClean="0"/>
              <a:t> </a:t>
            </a:r>
            <a:r>
              <a:rPr lang="en-GB" dirty="0" err="1" smtClean="0"/>
              <a:t>vraagt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endParaRPr lang="en-GB" dirty="0" smtClean="0"/>
          </a:p>
          <a:p>
            <a:pPr lvl="1"/>
            <a:r>
              <a:rPr lang="en-GB" dirty="0" err="1" smtClean="0"/>
              <a:t>Halvering</a:t>
            </a:r>
            <a:r>
              <a:rPr lang="en-GB" dirty="0" smtClean="0"/>
              <a:t> </a:t>
            </a:r>
            <a:r>
              <a:rPr lang="en-GB" dirty="0" err="1" smtClean="0"/>
              <a:t>uitkeringen</a:t>
            </a:r>
            <a:r>
              <a:rPr lang="en-GB" dirty="0" smtClean="0"/>
              <a:t>, of</a:t>
            </a:r>
          </a:p>
          <a:p>
            <a:pPr lvl="1"/>
            <a:r>
              <a:rPr lang="en-GB" dirty="0" err="1" smtClean="0"/>
              <a:t>Verdubbeling</a:t>
            </a:r>
            <a:r>
              <a:rPr lang="en-GB" dirty="0" smtClean="0"/>
              <a:t> </a:t>
            </a:r>
            <a:r>
              <a:rPr lang="en-GB" dirty="0" err="1" smtClean="0"/>
              <a:t>premietarieven</a:t>
            </a:r>
            <a:r>
              <a:rPr lang="en-GB" dirty="0" smtClean="0"/>
              <a:t> (</a:t>
            </a:r>
            <a:r>
              <a:rPr lang="en-GB" dirty="0" err="1" smtClean="0"/>
              <a:t>meer</a:t>
            </a:r>
            <a:r>
              <a:rPr lang="en-GB" dirty="0" smtClean="0"/>
              <a:t>!), of</a:t>
            </a:r>
          </a:p>
          <a:p>
            <a:pPr lvl="1"/>
            <a:r>
              <a:rPr lang="en-GB" dirty="0" err="1" smtClean="0"/>
              <a:t>Verhoging</a:t>
            </a:r>
            <a:r>
              <a:rPr lang="en-GB" dirty="0" smtClean="0"/>
              <a:t> </a:t>
            </a:r>
            <a:r>
              <a:rPr lang="en-GB" dirty="0" err="1" smtClean="0"/>
              <a:t>pensioenleeftijd</a:t>
            </a:r>
            <a:r>
              <a:rPr lang="en-GB" dirty="0" smtClean="0"/>
              <a:t>, of</a:t>
            </a:r>
          </a:p>
          <a:p>
            <a:pPr lvl="1"/>
            <a:r>
              <a:rPr lang="en-GB" dirty="0" err="1" smtClean="0"/>
              <a:t>Combinatie</a:t>
            </a:r>
            <a:r>
              <a:rPr lang="en-GB" dirty="0" smtClean="0"/>
              <a:t> van </a:t>
            </a:r>
            <a:r>
              <a:rPr lang="en-GB" dirty="0" err="1" smtClean="0"/>
              <a:t>maatregelen</a:t>
            </a:r>
            <a:endParaRPr lang="en-GB" dirty="0" smtClean="0"/>
          </a:p>
          <a:p>
            <a:r>
              <a:rPr lang="en-GB" dirty="0" err="1" smtClean="0"/>
              <a:t>Niets</a:t>
            </a:r>
            <a:r>
              <a:rPr lang="en-GB" dirty="0" smtClean="0"/>
              <a:t> </a:t>
            </a:r>
            <a:r>
              <a:rPr lang="en-GB" dirty="0" err="1" smtClean="0"/>
              <a:t>doen</a:t>
            </a:r>
            <a:r>
              <a:rPr lang="en-GB" dirty="0" smtClean="0"/>
              <a:t> </a:t>
            </a:r>
            <a:r>
              <a:rPr lang="en-GB" dirty="0" err="1" smtClean="0"/>
              <a:t>creëert</a:t>
            </a:r>
            <a:r>
              <a:rPr lang="en-GB" dirty="0" smtClean="0"/>
              <a:t> </a:t>
            </a:r>
            <a:r>
              <a:rPr lang="en-GB" dirty="0" err="1" smtClean="0"/>
              <a:t>houdbaarheidsprobleem</a:t>
            </a:r>
            <a:endParaRPr lang="en-GB" dirty="0" smtClean="0"/>
          </a:p>
          <a:p>
            <a:pPr lvl="1"/>
            <a:r>
              <a:rPr lang="en-GB" dirty="0" err="1" smtClean="0"/>
              <a:t>Oplopende</a:t>
            </a:r>
            <a:r>
              <a:rPr lang="en-GB" dirty="0" smtClean="0"/>
              <a:t> </a:t>
            </a:r>
            <a:r>
              <a:rPr lang="en-GB" dirty="0" err="1" smtClean="0"/>
              <a:t>overheidstekorten</a:t>
            </a:r>
            <a:r>
              <a:rPr lang="en-GB" dirty="0" smtClean="0"/>
              <a:t>, </a:t>
            </a:r>
            <a:r>
              <a:rPr lang="en-GB" dirty="0" err="1" smtClean="0"/>
              <a:t>rentebetalingen</a:t>
            </a:r>
            <a:r>
              <a:rPr lang="en-GB" dirty="0" smtClean="0"/>
              <a:t> en </a:t>
            </a:r>
            <a:r>
              <a:rPr lang="en-GB" dirty="0" err="1" smtClean="0"/>
              <a:t>overheidsschuld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Vergrijzing: waarom is het een probleem?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5472608" cy="5084762"/>
          </a:xfrm>
        </p:spPr>
        <p:txBody>
          <a:bodyPr/>
          <a:lstStyle/>
          <a:p>
            <a:r>
              <a:rPr lang="nl-NL" dirty="0"/>
              <a:t>Ministerie van Economische Zaken, CPB, UvA</a:t>
            </a:r>
          </a:p>
          <a:p>
            <a:r>
              <a:rPr lang="nl-NL" dirty="0"/>
              <a:t>UvA</a:t>
            </a:r>
          </a:p>
          <a:p>
            <a:pPr lvl="1"/>
            <a:r>
              <a:rPr lang="nl-NL" dirty="0"/>
              <a:t>universitair hoofddocent macro-economie</a:t>
            </a:r>
          </a:p>
          <a:p>
            <a:r>
              <a:rPr lang="nl-NL" dirty="0"/>
              <a:t>CPB</a:t>
            </a:r>
          </a:p>
          <a:p>
            <a:pPr lvl="1"/>
            <a:r>
              <a:rPr lang="nl-NL" dirty="0"/>
              <a:t>senior onderzoeker sector macro-economische analyse </a:t>
            </a:r>
          </a:p>
          <a:p>
            <a:r>
              <a:rPr lang="nl-NL" dirty="0"/>
              <a:t>edwesterhout.nl</a:t>
            </a:r>
          </a:p>
          <a:p>
            <a:pPr lvl="1"/>
            <a:r>
              <a:rPr lang="nl-NL" dirty="0"/>
              <a:t>blogs</a:t>
            </a:r>
          </a:p>
          <a:p>
            <a:pPr lvl="1"/>
            <a:r>
              <a:rPr lang="nl-NL" dirty="0"/>
              <a:t>informatie over vergrijzing en economie</a:t>
            </a:r>
          </a:p>
          <a:p>
            <a:pPr lvl="1"/>
            <a:r>
              <a:rPr lang="nl-NL" dirty="0"/>
              <a:t>Economen kunnen niet rekenen, aup.nl</a:t>
            </a:r>
          </a:p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nl-NL" dirty="0"/>
              <a:t>Introductie Ed Westerhout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3" descr="16coverSQU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988840"/>
            <a:ext cx="2576423" cy="40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6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Vergrijzing: waarom is het een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probleem? </a:t>
            </a:r>
            <a:endParaRPr lang="en-GB" dirty="0"/>
          </a:p>
        </p:txBody>
      </p:sp>
      <p:pic>
        <p:nvPicPr>
          <p:cNvPr id="11028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916832"/>
            <a:ext cx="8598276" cy="381642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273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132856"/>
            <a:ext cx="7848600" cy="5084762"/>
          </a:xfrm>
        </p:spPr>
        <p:txBody>
          <a:bodyPr/>
          <a:lstStyle/>
          <a:p>
            <a:r>
              <a:rPr lang="en-GB" dirty="0" err="1" smtClean="0"/>
              <a:t>Hogere</a:t>
            </a:r>
            <a:r>
              <a:rPr lang="en-GB" dirty="0" smtClean="0"/>
              <a:t> </a:t>
            </a:r>
            <a:r>
              <a:rPr lang="en-GB" dirty="0" err="1" smtClean="0"/>
              <a:t>overheidsschuld</a:t>
            </a:r>
            <a:r>
              <a:rPr lang="en-GB" dirty="0" smtClean="0"/>
              <a:t> in </a:t>
            </a:r>
            <a:r>
              <a:rPr lang="en-GB" dirty="0" err="1" smtClean="0"/>
              <a:t>principe</a:t>
            </a:r>
            <a:r>
              <a:rPr lang="en-GB" dirty="0" smtClean="0"/>
              <a:t> </a:t>
            </a:r>
            <a:r>
              <a:rPr lang="en-GB" dirty="0" err="1" smtClean="0"/>
              <a:t>geen</a:t>
            </a:r>
            <a:r>
              <a:rPr lang="en-GB" dirty="0" smtClean="0"/>
              <a:t> </a:t>
            </a:r>
            <a:r>
              <a:rPr lang="en-GB" dirty="0" err="1" smtClean="0"/>
              <a:t>probleem</a:t>
            </a:r>
            <a:r>
              <a:rPr lang="en-GB" dirty="0" smtClean="0"/>
              <a:t>, maar..</a:t>
            </a:r>
          </a:p>
          <a:p>
            <a:r>
              <a:rPr lang="en-GB" dirty="0" err="1" smtClean="0"/>
              <a:t>Internationale</a:t>
            </a:r>
            <a:r>
              <a:rPr lang="en-GB" dirty="0" smtClean="0"/>
              <a:t> </a:t>
            </a:r>
            <a:r>
              <a:rPr lang="en-GB" dirty="0" err="1" smtClean="0"/>
              <a:t>beleggers</a:t>
            </a:r>
            <a:r>
              <a:rPr lang="en-GB" dirty="0" smtClean="0"/>
              <a:t> </a:t>
            </a:r>
            <a:r>
              <a:rPr lang="en-GB" dirty="0" err="1" smtClean="0"/>
              <a:t>moeten</a:t>
            </a:r>
            <a:r>
              <a:rPr lang="en-GB" dirty="0" smtClean="0"/>
              <a:t> </a:t>
            </a:r>
            <a:r>
              <a:rPr lang="en-GB" dirty="0" err="1" smtClean="0"/>
              <a:t>vertrouwen</a:t>
            </a:r>
            <a:r>
              <a:rPr lang="en-GB" dirty="0" smtClean="0"/>
              <a:t> </a:t>
            </a:r>
            <a:r>
              <a:rPr lang="en-GB" dirty="0" err="1" smtClean="0"/>
              <a:t>hebben</a:t>
            </a:r>
            <a:r>
              <a:rPr lang="en-GB" dirty="0" smtClean="0"/>
              <a:t>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schuld</a:t>
            </a:r>
            <a:r>
              <a:rPr lang="en-GB" dirty="0" smtClean="0"/>
              <a:t> </a:t>
            </a:r>
            <a:r>
              <a:rPr lang="en-GB" dirty="0" err="1" smtClean="0"/>
              <a:t>netjes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</a:t>
            </a:r>
            <a:r>
              <a:rPr lang="en-GB" dirty="0" err="1" smtClean="0"/>
              <a:t>afbetaald</a:t>
            </a:r>
            <a:endParaRPr lang="en-GB" dirty="0" smtClean="0"/>
          </a:p>
          <a:p>
            <a:r>
              <a:rPr lang="en-GB" dirty="0" smtClean="0"/>
              <a:t>Hoe </a:t>
            </a:r>
            <a:r>
              <a:rPr lang="en-GB" dirty="0" err="1" smtClean="0"/>
              <a:t>hoger</a:t>
            </a:r>
            <a:r>
              <a:rPr lang="en-GB" dirty="0" smtClean="0"/>
              <a:t> de </a:t>
            </a:r>
            <a:r>
              <a:rPr lang="en-GB" dirty="0" err="1" smtClean="0"/>
              <a:t>schuld</a:t>
            </a:r>
            <a:r>
              <a:rPr lang="en-GB" dirty="0" smtClean="0"/>
              <a:t>, des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moeilijker</a:t>
            </a:r>
            <a:r>
              <a:rPr lang="en-GB" dirty="0" smtClean="0"/>
              <a:t>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endParaRPr lang="en-GB" dirty="0" smtClean="0"/>
          </a:p>
          <a:p>
            <a:r>
              <a:rPr lang="en-GB" dirty="0" smtClean="0"/>
              <a:t>Reinhart en </a:t>
            </a:r>
            <a:r>
              <a:rPr lang="en-GB" dirty="0" err="1" smtClean="0"/>
              <a:t>Rogoff</a:t>
            </a:r>
            <a:r>
              <a:rPr lang="en-GB" dirty="0" smtClean="0"/>
              <a:t>: 1,2 </a:t>
            </a:r>
            <a:r>
              <a:rPr lang="en-GB" dirty="0" err="1" smtClean="0"/>
              <a:t>procent</a:t>
            </a:r>
            <a:r>
              <a:rPr lang="en-GB" dirty="0" smtClean="0"/>
              <a:t> minder </a:t>
            </a:r>
            <a:r>
              <a:rPr lang="en-GB" dirty="0" err="1" smtClean="0"/>
              <a:t>economische</a:t>
            </a:r>
            <a:r>
              <a:rPr lang="en-GB" dirty="0" smtClean="0"/>
              <a:t> </a:t>
            </a:r>
            <a:r>
              <a:rPr lang="en-GB" dirty="0" err="1" smtClean="0"/>
              <a:t>groei</a:t>
            </a:r>
            <a:r>
              <a:rPr lang="en-GB" dirty="0" smtClean="0"/>
              <a:t> per </a:t>
            </a:r>
            <a:r>
              <a:rPr lang="en-GB" dirty="0" err="1" smtClean="0"/>
              <a:t>jaar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schuld</a:t>
            </a:r>
            <a:r>
              <a:rPr lang="en-GB" dirty="0" smtClean="0"/>
              <a:t> van land </a:t>
            </a:r>
            <a:r>
              <a:rPr lang="en-GB" dirty="0" err="1" smtClean="0"/>
              <a:t>structureel</a:t>
            </a:r>
            <a:r>
              <a:rPr lang="en-GB" dirty="0" smtClean="0"/>
              <a:t> </a:t>
            </a:r>
            <a:r>
              <a:rPr lang="en-GB" dirty="0" err="1" smtClean="0"/>
              <a:t>hoger</a:t>
            </a:r>
            <a:r>
              <a:rPr lang="en-GB" dirty="0" smtClean="0"/>
              <a:t> is </a:t>
            </a:r>
            <a:r>
              <a:rPr lang="en-GB" dirty="0" err="1" smtClean="0"/>
              <a:t>dan</a:t>
            </a:r>
            <a:r>
              <a:rPr lang="en-GB" dirty="0" smtClean="0"/>
              <a:t> 90% BBP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Vergrijzing: waarom is het een probleem?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44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00478" y="2060848"/>
                <a:ext cx="7848600" cy="50847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1+</m:t>
                        </m:r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𝑃𝐷𝐹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=(1+</m:t>
                    </m:r>
                    <m:r>
                      <a:rPr lang="en-GB" b="0" i="1" smtClean="0">
                        <a:latin typeface="Cambria Math"/>
                      </a:rPr>
                      <m:t>𝑔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𝑡</m:t>
                        </m:r>
                        <m:r>
                          <a:rPr lang="en-GB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1+</m:t>
                        </m:r>
                        <m:r>
                          <a:rPr lang="en-GB" i="1">
                            <a:latin typeface="Cambria Math"/>
                          </a:rPr>
                          <m:t>𝑟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e>
                    </m:d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(1−</m:t>
                        </m:r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  <m:r>
                          <a:rPr lang="en-GB" b="0" i="1" smtClean="0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Twee </a:t>
                </a:r>
                <a:r>
                  <a:rPr lang="en-GB" dirty="0" err="1" smtClean="0"/>
                  <a:t>condities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waaronder</a:t>
                </a:r>
                <a:r>
                  <a:rPr lang="en-GB" dirty="0" smtClean="0"/>
                  <a:t> de </a:t>
                </a:r>
                <a:r>
                  <a:rPr lang="en-GB" dirty="0" err="1" smtClean="0"/>
                  <a:t>overheidsschuld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stabiliseert</a:t>
                </a:r>
                <a:r>
                  <a:rPr lang="en-GB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𝑔</m:t>
                    </m:r>
                    <m:r>
                      <a:rPr lang="en-GB" b="0" i="1" smtClean="0">
                        <a:latin typeface="Cambria Math"/>
                      </a:rPr>
                      <m:t>&gt;</m:t>
                    </m:r>
                    <m:r>
                      <a:rPr lang="en-GB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pPr lvl="2"/>
                <a:r>
                  <a:rPr lang="en-GB" dirty="0" err="1" smtClean="0"/>
                  <a:t>dynamische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inefficiëntie</a:t>
                </a:r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h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 met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.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pPr lvl="2"/>
                <a:r>
                  <a:rPr lang="en-GB" dirty="0" err="1" smtClean="0"/>
                  <a:t>empirisch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zijn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er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aanwijzingen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voor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negatieve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relatie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tussen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primaire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tekort</a:t>
                </a:r>
                <a:r>
                  <a:rPr lang="en-GB" dirty="0" smtClean="0"/>
                  <a:t> en </a:t>
                </a:r>
                <a:r>
                  <a:rPr lang="en-GB" dirty="0" err="1" smtClean="0"/>
                  <a:t>schuld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1144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0478" y="2060848"/>
                <a:ext cx="7848600" cy="5084762"/>
              </a:xfrm>
              <a:blipFill rotWithShape="0">
                <a:blip r:embed="rId3"/>
                <a:stretch>
                  <a:fillRect l="-1009" t="-36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Vergrijzing: waarom is het een probleem?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44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40904" y="2060848"/>
                <a:ext cx="7848600" cy="4608512"/>
              </a:xfrm>
            </p:spPr>
            <p:txBody>
              <a:bodyPr/>
              <a:lstStyle/>
              <a:p>
                <a:r>
                  <a:rPr lang="en-GB" dirty="0" smtClean="0"/>
                  <a:t>Is </a:t>
                </a:r>
                <a:r>
                  <a:rPr lang="en-GB" dirty="0" err="1" smtClean="0"/>
                  <a:t>niet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aan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deze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condities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voldaan</a:t>
                </a:r>
                <a:r>
                  <a:rPr lang="en-GB" dirty="0" smtClean="0"/>
                  <a:t>, </a:t>
                </a:r>
                <a:r>
                  <a:rPr lang="en-GB" dirty="0" err="1" smtClean="0"/>
                  <a:t>dan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leidt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een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structureel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primair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tekort</a:t>
                </a:r>
                <a:r>
                  <a:rPr lang="en-GB" dirty="0" smtClean="0"/>
                  <a:t> tot </a:t>
                </a:r>
                <a:r>
                  <a:rPr lang="en-GB" dirty="0" err="1" smtClean="0"/>
                  <a:t>onhoudbare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overheidsfinanciën</a:t>
                </a:r>
                <a:endParaRPr lang="en-GB" dirty="0" smtClean="0"/>
              </a:p>
              <a:p>
                <a:r>
                  <a:rPr lang="en-GB" dirty="0" smtClean="0"/>
                  <a:t>Het </a:t>
                </a:r>
                <a:r>
                  <a:rPr lang="en-GB" dirty="0" err="1" smtClean="0"/>
                  <a:t>primaire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tekort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stuwt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schuld</a:t>
                </a:r>
                <a:r>
                  <a:rPr lang="en-GB" dirty="0" smtClean="0"/>
                  <a:t>, </a:t>
                </a:r>
                <a:r>
                  <a:rPr lang="en-GB" dirty="0" err="1" smtClean="0"/>
                  <a:t>rentelasten</a:t>
                </a:r>
                <a:r>
                  <a:rPr lang="en-GB" dirty="0" smtClean="0"/>
                  <a:t> en </a:t>
                </a:r>
                <a:r>
                  <a:rPr lang="en-GB" dirty="0" err="1" smtClean="0"/>
                  <a:t>totale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tekort</a:t>
                </a:r>
                <a:r>
                  <a:rPr lang="en-GB" dirty="0" smtClean="0"/>
                  <a:t> in </a:t>
                </a:r>
                <a:r>
                  <a:rPr lang="en-GB" dirty="0" err="1" smtClean="0"/>
                  <a:t>een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vliegwiel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omhoog</a:t>
                </a:r>
                <a:r>
                  <a:rPr lang="en-GB" dirty="0" smtClean="0"/>
                  <a:t> (</a:t>
                </a:r>
                <a:r>
                  <a:rPr lang="en-GB" dirty="0" err="1" smtClean="0"/>
                  <a:t>wiskundig</a:t>
                </a:r>
                <a:r>
                  <a:rPr lang="en-GB" dirty="0" smtClean="0"/>
                  <a:t>: </a:t>
                </a:r>
                <a:r>
                  <a:rPr lang="en-GB" dirty="0" err="1" smtClean="0"/>
                  <a:t>explosie</a:t>
                </a:r>
                <a:r>
                  <a:rPr lang="en-GB" dirty="0" smtClean="0"/>
                  <a:t>)</a:t>
                </a:r>
              </a:p>
              <a:p>
                <a:r>
                  <a:rPr lang="en-GB" dirty="0" err="1" smtClean="0"/>
                  <a:t>Alternatieve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invalshoek</a:t>
                </a:r>
                <a:r>
                  <a:rPr lang="en-GB" dirty="0" smtClean="0"/>
                  <a:t> is die van de </a:t>
                </a:r>
                <a:r>
                  <a:rPr lang="en-GB" dirty="0" err="1" smtClean="0"/>
                  <a:t>impliciete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schuld</a:t>
                </a:r>
                <a:r>
                  <a:rPr lang="en-GB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≡</m:t>
                    </m:r>
                    <m:nary>
                      <m:naryPr>
                        <m:chr m:val="∑"/>
                        <m:limLoc m:val="undOvr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  <m:r>
                          <a:rPr lang="nl-NL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l-NL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/>
                              </a:rPr>
                              <m:t>(1+</m:t>
                            </m:r>
                            <m:r>
                              <a:rPr lang="nl-NL" i="1">
                                <a:latin typeface="Cambria Math"/>
                              </a:rPr>
                              <m:t>𝑟</m:t>
                            </m:r>
                            <m:r>
                              <a:rPr lang="nl-NL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nl-NL" i="1">
                                <a:latin typeface="Cambria Math"/>
                              </a:rPr>
                              <m:t>−</m:t>
                            </m:r>
                            <m:r>
                              <a:rPr lang="nl-NL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𝑃𝐷𝐹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nl-BE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nl-NL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nl-NL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&gt;</m:t>
                    </m:r>
                    <m:r>
                      <a:rPr lang="nl-NL" i="1">
                        <a:latin typeface="Cambria Math"/>
                      </a:rPr>
                      <m:t>0</m:t>
                    </m:r>
                  </m:oMath>
                </a14:m>
                <a:r>
                  <a:rPr lang="nl-NL" dirty="0" smtClean="0"/>
                  <a:t>: onhoudbare overheidsfinanciën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nl-NL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nl-NL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l-NL" i="1" smtClean="0">
                        <a:latin typeface="Cambria Math"/>
                      </a:rPr>
                      <m:t>≤</m:t>
                    </m:r>
                    <m:r>
                      <a:rPr lang="nl-NL" i="1">
                        <a:latin typeface="Cambria Math"/>
                      </a:rPr>
                      <m:t>0</m:t>
                    </m:r>
                  </m:oMath>
                </a14:m>
                <a:r>
                  <a:rPr lang="nl-NL" dirty="0"/>
                  <a:t>: </a:t>
                </a:r>
                <a:r>
                  <a:rPr lang="nl-NL" dirty="0" smtClean="0"/>
                  <a:t>houdbare </a:t>
                </a:r>
                <a:r>
                  <a:rPr lang="nl-NL" dirty="0"/>
                  <a:t>overheidsfinanciën</a:t>
                </a:r>
                <a:endParaRPr lang="nl-BE" dirty="0"/>
              </a:p>
              <a:p>
                <a:endParaRPr lang="nl-BE" dirty="0"/>
              </a:p>
              <a:p>
                <a:pPr lvl="2"/>
                <a:endParaRPr lang="en-GB" dirty="0"/>
              </a:p>
              <a:p>
                <a:endParaRPr lang="en-GB" dirty="0"/>
              </a:p>
              <a:p>
                <a:pPr lvl="2"/>
                <a:endParaRPr lang="en-GB" dirty="0" smtClean="0"/>
              </a:p>
            </p:txBody>
          </p:sp>
        </mc:Choice>
        <mc:Fallback xmlns="">
          <p:sp>
            <p:nvSpPr>
              <p:cNvPr id="1144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40904" y="2060848"/>
                <a:ext cx="7848600" cy="4608512"/>
              </a:xfrm>
              <a:blipFill rotWithShape="0">
                <a:blip r:embed="rId3"/>
                <a:stretch>
                  <a:fillRect l="-1009" t="-9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Vergrijzing: waarom is het een probleem?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44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5576" y="2221442"/>
                <a:ext cx="7848600" cy="46085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nl-NL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l-NL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  <m:r>
                          <a:rPr lang="nl-NL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l-NL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nl-NL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nl-NL" i="1">
                                <a:latin typeface="Cambria Math"/>
                              </a:rPr>
                              <m:t>−</m:t>
                            </m:r>
                            <m:r>
                              <a:rPr lang="nl-NL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nl-NL" i="1">
                            <a:latin typeface="Cambria Math"/>
                          </a:rPr>
                          <m:t>𝑠</m:t>
                        </m:r>
                        <m:f>
                          <m:f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nl-BE" dirty="0"/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𝑠</m:t>
                    </m:r>
                    <m:r>
                      <a:rPr lang="nl-NL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/>
                          </a:rPr>
                          <m:t>𝑟</m:t>
                        </m:r>
                        <m:r>
                          <a:rPr lang="nl-NL" i="1">
                            <a:latin typeface="Cambria Math"/>
                          </a:rPr>
                          <m:t>−</m:t>
                        </m:r>
                        <m:r>
                          <a:rPr lang="nl-NL" i="1">
                            <a:latin typeface="Cambria Math"/>
                          </a:rPr>
                          <m:t>𝑔</m:t>
                        </m:r>
                      </m:e>
                    </m:d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nl-NL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GB" i="1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   </m:t>
                    </m:r>
                    <m:r>
                      <a:rPr lang="nl-NL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/>
                          </a:rPr>
                          <m:t>𝑟</m:t>
                        </m:r>
                        <m:r>
                          <a:rPr lang="nl-NL" i="1">
                            <a:latin typeface="Cambria Math"/>
                          </a:rPr>
                          <m:t>−</m:t>
                        </m:r>
                        <m:r>
                          <a:rPr lang="nl-NL" i="1">
                            <a:latin typeface="Cambria Math"/>
                          </a:rPr>
                          <m:t>𝑔</m:t>
                        </m:r>
                      </m:e>
                    </m:d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l-NL" i="1">
                        <a:latin typeface="Cambria Math"/>
                      </a:rPr>
                      <m:t>+(</m:t>
                    </m:r>
                    <m:r>
                      <a:rPr lang="nl-NL" i="1">
                        <a:latin typeface="Cambria Math"/>
                      </a:rPr>
                      <m:t>𝑟</m:t>
                    </m:r>
                    <m:r>
                      <a:rPr lang="nl-NL" i="1">
                        <a:latin typeface="Cambria Math"/>
                      </a:rPr>
                      <m:t>−</m:t>
                    </m:r>
                    <m:r>
                      <a:rPr lang="nl-NL" i="1">
                        <a:latin typeface="Cambria Math"/>
                      </a:rPr>
                      <m:t>𝑔</m:t>
                    </m:r>
                    <m:r>
                      <a:rPr lang="nl-NL" i="1">
                        <a:latin typeface="Cambria Math"/>
                      </a:rPr>
                      <m:t>)</m:t>
                    </m:r>
                    <m:nary>
                      <m:naryPr>
                        <m:chr m:val="∑"/>
                        <m:limLoc m:val="undOvr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  <m:r>
                          <a:rPr lang="nl-NL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l-NL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nl-NL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nl-NL" i="1">
                                <a:latin typeface="Cambria Math"/>
                              </a:rPr>
                              <m:t>−</m:t>
                            </m:r>
                            <m:r>
                              <a:rPr lang="nl-NL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f>
                          <m:f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𝑃𝐷𝐹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nl-BE" dirty="0"/>
              </a:p>
              <a:p>
                <a:r>
                  <a:rPr lang="nl-NL" dirty="0" smtClean="0"/>
                  <a:t> 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/>
                          </a:rPr>
                          <m:t>𝑟</m:t>
                        </m:r>
                        <m:r>
                          <a:rPr lang="nl-NL" i="1">
                            <a:latin typeface="Cambria Math"/>
                          </a:rPr>
                          <m:t>−</m:t>
                        </m:r>
                        <m:r>
                          <a:rPr lang="nl-NL" i="1">
                            <a:latin typeface="Cambria Math"/>
                          </a:rPr>
                          <m:t>𝑔</m:t>
                        </m:r>
                      </m:e>
                    </m:d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l-NL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+</m:t>
                    </m:r>
                  </m:oMath>
                </a14:m>
                <a:endParaRPr lang="en-GB" i="1" dirty="0" smtClean="0"/>
              </a:p>
              <a:p>
                <a:r>
                  <a:rPr lang="nl-NL" dirty="0" smtClean="0"/>
                  <a:t>    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(</m:t>
                    </m:r>
                    <m:r>
                      <a:rPr lang="nl-NL" i="1">
                        <a:latin typeface="Cambria Math"/>
                      </a:rPr>
                      <m:t>𝑟</m:t>
                    </m:r>
                    <m:r>
                      <a:rPr lang="nl-NL" i="1">
                        <a:latin typeface="Cambria Math"/>
                      </a:rPr>
                      <m:t>−</m:t>
                    </m:r>
                    <m:r>
                      <a:rPr lang="nl-NL" i="1">
                        <a:latin typeface="Cambria Math"/>
                      </a:rPr>
                      <m:t>𝑔</m:t>
                    </m:r>
                    <m:r>
                      <a:rPr lang="nl-NL" i="1">
                        <a:latin typeface="Cambria Math"/>
                      </a:rPr>
                      <m:t>)</m:t>
                    </m:r>
                    <m:nary>
                      <m:naryPr>
                        <m:chr m:val="∑"/>
                        <m:limLoc m:val="undOvr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  <m:r>
                          <a:rPr lang="nl-NL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l-NL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nl-NL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nl-NL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l-NL" i="1"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</m:e>
                          <m:sup>
                            <m:r>
                              <a:rPr lang="nl-NL" i="1">
                                <a:latin typeface="Cambria Math"/>
                              </a:rPr>
                              <m:t>−</m:t>
                            </m:r>
                            <m:r>
                              <a:rPr lang="nl-NL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(</m:t>
                            </m:r>
                            <m:r>
                              <a:rPr lang="nl-NL" i="1">
                                <a:latin typeface="Cambria Math"/>
                              </a:rPr>
                              <m:t>𝑝𝑑𝑓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nl-N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𝑝𝑑𝑓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nl-BE" dirty="0"/>
              </a:p>
              <a:p>
                <a:pPr lvl="2"/>
                <a:endParaRPr lang="en-GB" dirty="0"/>
              </a:p>
              <a:p>
                <a:endParaRPr lang="en-GB" dirty="0"/>
              </a:p>
              <a:p>
                <a:pPr lvl="2"/>
                <a:endParaRPr lang="en-GB" dirty="0" smtClean="0"/>
              </a:p>
            </p:txBody>
          </p:sp>
        </mc:Choice>
        <mc:Fallback xmlns="">
          <p:sp>
            <p:nvSpPr>
              <p:cNvPr id="1144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5576" y="2221442"/>
                <a:ext cx="7848600" cy="4608512"/>
              </a:xfrm>
              <a:blipFill rotWithShape="0">
                <a:blip r:embed="rId3"/>
                <a:stretch>
                  <a:fillRect l="-108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Houdbaarheid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de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overheidsfinanciën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44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5576" y="2060848"/>
                <a:ext cx="7848600" cy="4608512"/>
              </a:xfrm>
            </p:spPr>
            <p:txBody>
              <a:bodyPr/>
              <a:lstStyle/>
              <a:p>
                <a:r>
                  <a:rPr lang="nl-NL" dirty="0" smtClean="0"/>
                  <a:t>Berekening voor drie casusposities:</a:t>
                </a:r>
                <a:endParaRPr lang="nl-NL" dirty="0"/>
              </a:p>
              <a:p>
                <a:pPr lvl="1"/>
                <a:r>
                  <a:rPr lang="nl-NL" dirty="0" smtClean="0"/>
                  <a:t>i. een </a:t>
                </a:r>
                <a:r>
                  <a:rPr lang="nl-NL" dirty="0"/>
                  <a:t>onmiddellijke permanente aanpassing (</a:t>
                </a:r>
                <a:r>
                  <a:rPr lang="nl-NL" dirty="0" err="1"/>
                  <a:t>Musgrave</a:t>
                </a:r>
                <a:r>
                  <a:rPr lang="nl-NL" dirty="0"/>
                  <a:t> criterium</a:t>
                </a:r>
                <a:r>
                  <a:rPr lang="nl-NL" dirty="0" smtClean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nl-NL" i="1">
                            <a:latin typeface="Cambria Math"/>
                          </a:rPr>
                          <m:t>𝑠</m:t>
                        </m:r>
                      </m:sup>
                    </m:sSubSup>
                    <m:r>
                      <a:rPr lang="nl-NL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−</m:t>
                    </m:r>
                    <m:r>
                      <a:rPr lang="nl-NL" i="1">
                        <a:latin typeface="Cambria Math"/>
                      </a:rPr>
                      <m:t>𝑎</m:t>
                    </m:r>
                  </m:oMath>
                </a14:m>
                <a:r>
                  <a:rPr lang="nl-NL" dirty="0"/>
                  <a:t>	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𝑖</m:t>
                    </m:r>
                    <m:r>
                      <a:rPr lang="nl-NL" i="1">
                        <a:latin typeface="Cambria Math"/>
                      </a:rPr>
                      <m:t>≥1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BE" dirty="0" smtClean="0"/>
                  <a:t>ii. een </a:t>
                </a:r>
                <a:r>
                  <a:rPr lang="nl-BE" dirty="0"/>
                  <a:t>permanente aanpassing na 20 </a:t>
                </a:r>
                <a:r>
                  <a:rPr lang="nl-BE" dirty="0" smtClean="0"/>
                  <a:t>jaar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nl-NL" i="1">
                            <a:latin typeface="Cambria Math"/>
                          </a:rPr>
                          <m:t>𝑠</m:t>
                        </m:r>
                      </m:sup>
                    </m:sSubSup>
                    <m:r>
                      <a:rPr lang="nl-NL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dirty="0"/>
                  <a:t>		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𝑖</m:t>
                    </m:r>
                    <m:r>
                      <a:rPr lang="nl-NL" i="1">
                        <a:latin typeface="Cambria Math"/>
                      </a:rPr>
                      <m:t>=1,..,20</m:t>
                    </m:r>
                  </m:oMath>
                </a14:m>
                <a:endParaRPr lang="nl-BE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nl-NL" i="1">
                            <a:latin typeface="Cambria Math"/>
                          </a:rPr>
                          <m:t>𝑠</m:t>
                        </m:r>
                      </m:sup>
                    </m:sSubSup>
                    <m:r>
                      <a:rPr lang="nl-NL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−</m:t>
                    </m:r>
                    <m:r>
                      <a:rPr lang="nl-NL" i="1">
                        <a:latin typeface="Cambria Math"/>
                      </a:rPr>
                      <m:t>𝑎</m:t>
                    </m:r>
                  </m:oMath>
                </a14:m>
                <a:r>
                  <a:rPr lang="nl-NL" dirty="0"/>
                  <a:t>	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𝑖</m:t>
                    </m:r>
                    <m:r>
                      <a:rPr lang="nl-NL" i="1">
                        <a:latin typeface="Cambria Math"/>
                      </a:rPr>
                      <m:t>≥21</m:t>
                    </m:r>
                  </m:oMath>
                </a14:m>
                <a:endParaRPr lang="nl-BE" dirty="0"/>
              </a:p>
              <a:p>
                <a:pPr lvl="1"/>
                <a:r>
                  <a:rPr lang="nl-BE" dirty="0" smtClean="0"/>
                  <a:t>iii. een </a:t>
                </a:r>
                <a:r>
                  <a:rPr lang="nl-BE" dirty="0"/>
                  <a:t>permanente aanpassing die pas na 4 jaar volledig is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nl-NL" i="1">
                            <a:latin typeface="Cambria Math"/>
                          </a:rPr>
                          <m:t>𝑠</m:t>
                        </m:r>
                      </m:sup>
                    </m:sSubSup>
                    <m:r>
                      <a:rPr lang="nl-NL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nl-NL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NL" i="1">
                        <a:latin typeface="Cambria Math"/>
                      </a:rPr>
                      <m:t>𝑎</m:t>
                    </m:r>
                  </m:oMath>
                </a14:m>
                <a:r>
                  <a:rPr lang="nl-NL" dirty="0"/>
                  <a:t>	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𝑖</m:t>
                    </m:r>
                    <m:r>
                      <a:rPr lang="nl-NL" i="1">
                        <a:latin typeface="Cambria Math"/>
                      </a:rPr>
                      <m:t>=1,2,3</m:t>
                    </m:r>
                  </m:oMath>
                </a14:m>
                <a:endParaRPr lang="nl-BE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nl-NL" i="1">
                            <a:latin typeface="Cambria Math"/>
                          </a:rPr>
                          <m:t>𝑠</m:t>
                        </m:r>
                      </m:sup>
                    </m:sSubSup>
                    <m:r>
                      <a:rPr lang="nl-NL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𝑝𝑑𝑓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−</m:t>
                    </m:r>
                    <m:r>
                      <a:rPr lang="nl-NL" i="1">
                        <a:latin typeface="Cambria Math"/>
                      </a:rPr>
                      <m:t>𝑎</m:t>
                    </m:r>
                  </m:oMath>
                </a14:m>
                <a:r>
                  <a:rPr lang="nl-NL" dirty="0"/>
                  <a:t>	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𝑖</m:t>
                    </m:r>
                    <m:r>
                      <a:rPr lang="nl-NL" i="1">
                        <a:latin typeface="Cambria Math"/>
                      </a:rPr>
                      <m:t>≥4</m:t>
                    </m:r>
                  </m:oMath>
                </a14:m>
                <a:endParaRPr lang="nl-BE" dirty="0"/>
              </a:p>
              <a:p>
                <a:pPr lvl="2"/>
                <a:endParaRPr lang="en-GB" dirty="0"/>
              </a:p>
              <a:p>
                <a:endParaRPr lang="en-GB" dirty="0"/>
              </a:p>
              <a:p>
                <a:pPr lvl="2"/>
                <a:endParaRPr lang="en-GB" dirty="0" smtClean="0"/>
              </a:p>
            </p:txBody>
          </p:sp>
        </mc:Choice>
        <mc:Fallback xmlns="">
          <p:sp>
            <p:nvSpPr>
              <p:cNvPr id="1144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5576" y="2060848"/>
                <a:ext cx="7848600" cy="4608512"/>
              </a:xfrm>
              <a:blipFill rotWithShape="0">
                <a:blip r:embed="rId3"/>
                <a:stretch>
                  <a:fillRect l="-1088" t="-9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Houdbaarheid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de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overheidsfinanciën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904" y="4005064"/>
            <a:ext cx="7848600" cy="3816424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Houdbaarheid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de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overheidsfinanciën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Grafiek 4"/>
          <p:cNvGraphicFramePr/>
          <p:nvPr>
            <p:extLst>
              <p:ext uri="{D42A27DB-BD31-4B8C-83A1-F6EECF244321}">
                <p14:modId xmlns:p14="http://schemas.microsoft.com/office/powerpoint/2010/main" val="750964676"/>
              </p:ext>
            </p:extLst>
          </p:nvPr>
        </p:nvGraphicFramePr>
        <p:xfrm>
          <a:off x="827584" y="3212976"/>
          <a:ext cx="3816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1464406517"/>
              </p:ext>
            </p:extLst>
          </p:nvPr>
        </p:nvGraphicFramePr>
        <p:xfrm>
          <a:off x="4716016" y="2348880"/>
          <a:ext cx="34198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1364445" y="182377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nl-NL" dirty="0"/>
              <a:t>i. een onmiddellijke permanente aanpassing (</a:t>
            </a:r>
            <a:r>
              <a:rPr lang="nl-NL" dirty="0" err="1"/>
              <a:t>Musgrave</a:t>
            </a:r>
            <a:r>
              <a:rPr lang="nl-NL" dirty="0"/>
              <a:t> criterium)</a:t>
            </a:r>
          </a:p>
        </p:txBody>
      </p:sp>
    </p:spTree>
    <p:extLst>
      <p:ext uri="{BB962C8B-B14F-4D97-AF65-F5344CB8AC3E}">
        <p14:creationId xmlns:p14="http://schemas.microsoft.com/office/powerpoint/2010/main" val="23878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60848"/>
            <a:ext cx="7848600" cy="3816424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Houdbaarheid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de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overheidsfinanciën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64445" y="182377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nl-BE" dirty="0" smtClean="0"/>
              <a:t>ii</a:t>
            </a:r>
            <a:r>
              <a:rPr lang="nl-BE" dirty="0"/>
              <a:t>. een permanente aanpassing na 20 </a:t>
            </a:r>
            <a:r>
              <a:rPr lang="nl-BE" dirty="0" smtClean="0"/>
              <a:t>jaar</a:t>
            </a:r>
            <a:endParaRPr lang="nl-BE" dirty="0"/>
          </a:p>
        </p:txBody>
      </p:sp>
      <p:graphicFrame>
        <p:nvGraphicFramePr>
          <p:cNvPr id="8" name="Grafiek 7"/>
          <p:cNvGraphicFramePr/>
          <p:nvPr>
            <p:extLst>
              <p:ext uri="{D42A27DB-BD31-4B8C-83A1-F6EECF244321}">
                <p14:modId xmlns:p14="http://schemas.microsoft.com/office/powerpoint/2010/main" val="625270149"/>
              </p:ext>
            </p:extLst>
          </p:nvPr>
        </p:nvGraphicFramePr>
        <p:xfrm>
          <a:off x="899592" y="3246000"/>
          <a:ext cx="38884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ek 8"/>
          <p:cNvGraphicFramePr/>
          <p:nvPr>
            <p:extLst>
              <p:ext uri="{D42A27DB-BD31-4B8C-83A1-F6EECF244321}">
                <p14:modId xmlns:p14="http://schemas.microsoft.com/office/powerpoint/2010/main" val="4294830134"/>
              </p:ext>
            </p:extLst>
          </p:nvPr>
        </p:nvGraphicFramePr>
        <p:xfrm>
          <a:off x="4859760" y="2348880"/>
          <a:ext cx="3816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40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60848"/>
            <a:ext cx="7848600" cy="3816424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Houdbaarheid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de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overheidsfinanciën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64445" y="182377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nl-BE" dirty="0" smtClean="0"/>
              <a:t>iii</a:t>
            </a:r>
            <a:r>
              <a:rPr lang="nl-BE" dirty="0"/>
              <a:t>. een permanente aanpassing die pas na 4 jaar volledig </a:t>
            </a:r>
            <a:r>
              <a:rPr lang="nl-BE" dirty="0" smtClean="0"/>
              <a:t>is</a:t>
            </a:r>
            <a:endParaRPr lang="nl-NL" dirty="0"/>
          </a:p>
        </p:txBody>
      </p:sp>
      <p:graphicFrame>
        <p:nvGraphicFramePr>
          <p:cNvPr id="8" name="Grafiek 7"/>
          <p:cNvGraphicFramePr/>
          <p:nvPr>
            <p:extLst>
              <p:ext uri="{D42A27DB-BD31-4B8C-83A1-F6EECF244321}">
                <p14:modId xmlns:p14="http://schemas.microsoft.com/office/powerpoint/2010/main" val="2766264148"/>
              </p:ext>
            </p:extLst>
          </p:nvPr>
        </p:nvGraphicFramePr>
        <p:xfrm>
          <a:off x="1208511" y="3221287"/>
          <a:ext cx="37412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ek 8"/>
          <p:cNvGraphicFramePr/>
          <p:nvPr>
            <p:extLst>
              <p:ext uri="{D42A27DB-BD31-4B8C-83A1-F6EECF244321}">
                <p14:modId xmlns:p14="http://schemas.microsoft.com/office/powerpoint/2010/main" val="3486420806"/>
              </p:ext>
            </p:extLst>
          </p:nvPr>
        </p:nvGraphicFramePr>
        <p:xfrm>
          <a:off x="5106184" y="2348880"/>
          <a:ext cx="33661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40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CPB Vergrijzingsstudies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848600" cy="4824536"/>
          </a:xfrm>
        </p:spPr>
        <p:txBody>
          <a:bodyPr/>
          <a:lstStyle/>
          <a:p>
            <a:pPr eaLnBrk="1" hangingPunct="1"/>
            <a:r>
              <a:rPr lang="nl-NL" dirty="0" smtClean="0"/>
              <a:t>Andere benaming: houdbaarheidsstudies</a:t>
            </a:r>
          </a:p>
          <a:p>
            <a:pPr eaLnBrk="1" hangingPunct="1"/>
            <a:r>
              <a:rPr lang="nl-NL" dirty="0" smtClean="0"/>
              <a:t>2000, </a:t>
            </a:r>
            <a:r>
              <a:rPr lang="nl-NL" dirty="0" err="1" smtClean="0"/>
              <a:t>Ageing</a:t>
            </a:r>
            <a:r>
              <a:rPr lang="nl-NL" dirty="0" smtClean="0"/>
              <a:t> in the Netherlands</a:t>
            </a:r>
          </a:p>
          <a:p>
            <a:pPr eaLnBrk="1" hangingPunct="1"/>
            <a:r>
              <a:rPr lang="nl-NL" dirty="0" smtClean="0"/>
              <a:t>2006, </a:t>
            </a:r>
            <a:r>
              <a:rPr lang="nl-NL" dirty="0" err="1" smtClean="0"/>
              <a:t>Ageing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the </a:t>
            </a:r>
            <a:r>
              <a:rPr lang="nl-NL" dirty="0" err="1" smtClean="0"/>
              <a:t>Sustainability</a:t>
            </a:r>
            <a:r>
              <a:rPr lang="nl-NL" dirty="0" smtClean="0"/>
              <a:t> of Dutch Public </a:t>
            </a:r>
            <a:r>
              <a:rPr lang="nl-NL" dirty="0" err="1" smtClean="0"/>
              <a:t>Finances</a:t>
            </a:r>
            <a:endParaRPr lang="nl-NL" dirty="0" smtClean="0"/>
          </a:p>
          <a:p>
            <a:r>
              <a:rPr lang="nl-NL" dirty="0" smtClean="0"/>
              <a:t>2010, </a:t>
            </a:r>
            <a:r>
              <a:rPr lang="nl-NL" dirty="0"/>
              <a:t>Vergrijzing </a:t>
            </a:r>
            <a:r>
              <a:rPr lang="nl-NL" dirty="0" smtClean="0"/>
              <a:t>verdeeld</a:t>
            </a:r>
          </a:p>
          <a:p>
            <a:pPr eaLnBrk="1" hangingPunct="1"/>
            <a:r>
              <a:rPr lang="nl-NL" dirty="0" smtClean="0"/>
              <a:t>2014, Minder zorg om vergrijzing</a:t>
            </a:r>
          </a:p>
        </p:txBody>
      </p:sp>
    </p:spTree>
    <p:extLst>
      <p:ext uri="{BB962C8B-B14F-4D97-AF65-F5344CB8AC3E}">
        <p14:creationId xmlns:p14="http://schemas.microsoft.com/office/powerpoint/2010/main" val="4555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764704"/>
            <a:ext cx="7704856" cy="487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9:30-9:40		Ontvangst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9:40-10:35	Vergrijzing en houdbare overheidsfinanciën I (hoorcollege)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10:35-10:45	Koffie, thee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10:45-11:35	Vergrijzing en houdbare overheidsfinanciën II (hoorcollege)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11:35-11:45	Koffie, thee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11:45-12:45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CPB-studies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houdbaarheid (hoorcollege)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12:45-13:30	Lunch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13:30-14:00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GAMMA en Klein GAMMA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(uitleg)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14:00-15:30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Simulatie-opdracht met Klein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GAMMA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(werkcollege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16:00-17:00	Seminar Thomas </a:t>
            </a:r>
            <a:r>
              <a:rPr lang="nl-B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McGuire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17:30-18:30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Presentatie door groepen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58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Vergrijzingsstudies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848600" cy="4824536"/>
          </a:xfrm>
        </p:spPr>
        <p:txBody>
          <a:bodyPr/>
          <a:lstStyle/>
          <a:p>
            <a:pPr eaLnBrk="1" hangingPunct="1"/>
            <a:r>
              <a:rPr lang="nl-NL" dirty="0" smtClean="0"/>
              <a:t>Vergrijzingsstudies gebruiken (grote) macro-economische modellen. Waarom?</a:t>
            </a:r>
          </a:p>
          <a:p>
            <a:pPr lvl="1"/>
            <a:r>
              <a:rPr lang="nl-NL" dirty="0" smtClean="0"/>
              <a:t>Voor het maken van projecties: hoe groot is het probleem eigenlijk?</a:t>
            </a:r>
          </a:p>
          <a:p>
            <a:pPr lvl="1"/>
            <a:r>
              <a:rPr lang="nl-NL" dirty="0" smtClean="0"/>
              <a:t>Robuustheid: hoe gevoelig zijn de uitkomsten voor de gemaakte veronderstellingen?</a:t>
            </a:r>
          </a:p>
          <a:p>
            <a:pPr lvl="1"/>
            <a:r>
              <a:rPr lang="nl-NL" dirty="0" smtClean="0"/>
              <a:t>Beleidsanalyse: welke beleidshervormingen zijn effectief, wat zijn de bijwerkingen, op welke terreinen doen ze zich gelden? Voorbeelden van dit laatste:</a:t>
            </a:r>
          </a:p>
          <a:p>
            <a:pPr lvl="2"/>
            <a:r>
              <a:rPr lang="en-GB" dirty="0" err="1" smtClean="0"/>
              <a:t>Bijdrage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het </a:t>
            </a:r>
            <a:r>
              <a:rPr lang="en-GB" dirty="0" err="1" smtClean="0"/>
              <a:t>terugdringen</a:t>
            </a:r>
            <a:r>
              <a:rPr lang="en-GB" dirty="0" smtClean="0"/>
              <a:t> van het </a:t>
            </a:r>
            <a:r>
              <a:rPr lang="en-GB" dirty="0" err="1" smtClean="0"/>
              <a:t>houdbaarheidstekort</a:t>
            </a:r>
            <a:endParaRPr lang="en-GB" dirty="0" smtClean="0"/>
          </a:p>
          <a:p>
            <a:pPr lvl="2"/>
            <a:r>
              <a:rPr lang="en-GB" dirty="0" err="1" smtClean="0"/>
              <a:t>Economische</a:t>
            </a:r>
            <a:r>
              <a:rPr lang="en-GB" dirty="0" smtClean="0"/>
              <a:t> </a:t>
            </a:r>
            <a:r>
              <a:rPr lang="en-GB" dirty="0" err="1" smtClean="0"/>
              <a:t>efficiëntie</a:t>
            </a:r>
            <a:endParaRPr lang="en-GB" dirty="0" smtClean="0"/>
          </a:p>
          <a:p>
            <a:pPr lvl="2"/>
            <a:r>
              <a:rPr lang="en-GB" dirty="0" smtClean="0"/>
              <a:t>De </a:t>
            </a:r>
            <a:r>
              <a:rPr lang="en-GB" dirty="0" err="1" smtClean="0"/>
              <a:t>balans</a:t>
            </a:r>
            <a:r>
              <a:rPr lang="en-GB" dirty="0" smtClean="0"/>
              <a:t> </a:t>
            </a:r>
            <a:r>
              <a:rPr lang="en-GB" dirty="0" err="1" smtClean="0"/>
              <a:t>tussen</a:t>
            </a:r>
            <a:r>
              <a:rPr lang="en-GB" dirty="0" smtClean="0"/>
              <a:t> </a:t>
            </a:r>
            <a:r>
              <a:rPr lang="en-GB" dirty="0" err="1" smtClean="0"/>
              <a:t>generaties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103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Generational accounting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generatierekeningen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gebruikte</a:t>
            </a:r>
            <a:r>
              <a:rPr lang="en-US" dirty="0" smtClean="0"/>
              <a:t> </a:t>
            </a:r>
            <a:r>
              <a:rPr lang="en-US" dirty="0" err="1" smtClean="0"/>
              <a:t>aanpak</a:t>
            </a:r>
            <a:r>
              <a:rPr lang="en-US" dirty="0" smtClean="0"/>
              <a:t> is die van de </a:t>
            </a:r>
            <a:r>
              <a:rPr lang="en-US" dirty="0" err="1" smtClean="0"/>
              <a:t>generatierekeningen</a:t>
            </a:r>
            <a:endParaRPr lang="en-US" dirty="0" smtClean="0"/>
          </a:p>
          <a:p>
            <a:pPr lvl="1" eaLnBrk="1" hangingPunct="1"/>
            <a:r>
              <a:rPr lang="en-US" dirty="0" smtClean="0"/>
              <a:t>Basis concept: </a:t>
            </a:r>
            <a:r>
              <a:rPr lang="en-US" dirty="0" err="1" smtClean="0"/>
              <a:t>bestaand</a:t>
            </a:r>
            <a:r>
              <a:rPr lang="en-US" dirty="0" smtClean="0"/>
              <a:t> </a:t>
            </a:r>
            <a:r>
              <a:rPr lang="en-US" dirty="0" err="1" smtClean="0"/>
              <a:t>beleid</a:t>
            </a:r>
            <a:endParaRPr lang="en-US" dirty="0" smtClean="0"/>
          </a:p>
          <a:p>
            <a:pPr lvl="2"/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terugkoppeling</a:t>
            </a:r>
            <a:r>
              <a:rPr lang="en-US" dirty="0" smtClean="0"/>
              <a:t> van </a:t>
            </a:r>
            <a:r>
              <a:rPr lang="en-US" dirty="0" err="1" smtClean="0"/>
              <a:t>overheidsschuld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primaire</a:t>
            </a:r>
            <a:r>
              <a:rPr lang="en-US" dirty="0" smtClean="0"/>
              <a:t> </a:t>
            </a:r>
            <a:r>
              <a:rPr lang="en-US" dirty="0" err="1" smtClean="0"/>
              <a:t>overschot</a:t>
            </a:r>
            <a:r>
              <a:rPr lang="en-US" dirty="0" smtClean="0"/>
              <a:t> (Bohn, </a:t>
            </a:r>
            <a:r>
              <a:rPr lang="en-US" dirty="0" err="1" smtClean="0"/>
              <a:t>Lukkezen</a:t>
            </a:r>
            <a:r>
              <a:rPr lang="en-US" dirty="0" smtClean="0"/>
              <a:t> </a:t>
            </a:r>
            <a:r>
              <a:rPr lang="en-US" dirty="0" err="1" smtClean="0"/>
              <a:t>e.a</a:t>
            </a:r>
            <a:r>
              <a:rPr lang="en-US" dirty="0" smtClean="0"/>
              <a:t>.)</a:t>
            </a:r>
          </a:p>
          <a:p>
            <a:pPr lvl="1" eaLnBrk="1" hangingPunct="1"/>
            <a:r>
              <a:rPr lang="en-US" dirty="0" err="1" smtClean="0"/>
              <a:t>Toegepast</a:t>
            </a:r>
            <a:r>
              <a:rPr lang="en-US" dirty="0" smtClean="0"/>
              <a:t> op </a:t>
            </a:r>
            <a:r>
              <a:rPr lang="en-US" dirty="0" err="1" smtClean="0"/>
              <a:t>uitgaven</a:t>
            </a:r>
            <a:r>
              <a:rPr lang="en-US" dirty="0" smtClean="0"/>
              <a:t>- en </a:t>
            </a:r>
            <a:r>
              <a:rPr lang="en-US" dirty="0" err="1" smtClean="0"/>
              <a:t>ontvangstenzijde</a:t>
            </a:r>
            <a:r>
              <a:rPr lang="en-US" dirty="0" smtClean="0"/>
              <a:t> van de </a:t>
            </a:r>
            <a:r>
              <a:rPr lang="en-US" dirty="0" err="1" smtClean="0"/>
              <a:t>overheidsbalans</a:t>
            </a:r>
            <a:r>
              <a:rPr lang="en-US" dirty="0" smtClean="0"/>
              <a:t>, met </a:t>
            </a:r>
            <a:r>
              <a:rPr lang="en-US" dirty="0" err="1" smtClean="0"/>
              <a:t>onderscheid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posten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Resultaat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projectie</a:t>
            </a:r>
            <a:r>
              <a:rPr lang="en-US" dirty="0" smtClean="0"/>
              <a:t> en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daarmee</a:t>
            </a:r>
            <a:r>
              <a:rPr lang="en-US" dirty="0" smtClean="0"/>
              <a:t> </a:t>
            </a:r>
            <a:r>
              <a:rPr lang="en-US" dirty="0" err="1" smtClean="0"/>
              <a:t>corresponderend</a:t>
            </a:r>
            <a:r>
              <a:rPr lang="en-US" dirty="0" smtClean="0"/>
              <a:t> </a:t>
            </a:r>
            <a:r>
              <a:rPr lang="en-US" dirty="0" err="1" smtClean="0"/>
              <a:t>cijfer</a:t>
            </a:r>
            <a:r>
              <a:rPr lang="en-US" dirty="0" smtClean="0"/>
              <a:t> van de </a:t>
            </a:r>
            <a:r>
              <a:rPr lang="en-US" dirty="0" err="1" smtClean="0"/>
              <a:t>impliciete</a:t>
            </a:r>
            <a:r>
              <a:rPr lang="en-US" dirty="0" smtClean="0"/>
              <a:t> </a:t>
            </a:r>
            <a:r>
              <a:rPr lang="en-US" dirty="0" err="1" smtClean="0"/>
              <a:t>overheidsschuld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03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0"/>
            <a:ext cx="6851650" cy="1143000"/>
          </a:xfrm>
        </p:spPr>
        <p:txBody>
          <a:bodyPr/>
          <a:lstStyle/>
          <a:p>
            <a:pPr eaLnBrk="1" hangingPunct="1"/>
            <a:r>
              <a:rPr lang="nl-NL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Generational</a:t>
            </a:r>
            <a:r>
              <a:rPr lang="nl-N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accounting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Leeftijdsprofielen van overheidsuitgaven</a:t>
            </a:r>
          </a:p>
        </p:txBody>
      </p:sp>
      <p:pic>
        <p:nvPicPr>
          <p:cNvPr id="6147" name="Picture 3" descr="Figure_4_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696" y="1323975"/>
            <a:ext cx="6911975" cy="4632325"/>
          </a:xfr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740650" y="55895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nl-NL" sz="1800" b="0">
                <a:solidFill>
                  <a:schemeClr val="tx1"/>
                </a:solidFill>
              </a:rPr>
              <a:t>age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nl-NL" sz="1800" b="0">
                <a:solidFill>
                  <a:schemeClr val="tx1"/>
                </a:solidFill>
              </a:rPr>
              <a:t>x 1000 euro</a:t>
            </a:r>
          </a:p>
        </p:txBody>
      </p:sp>
    </p:spTree>
    <p:extLst>
      <p:ext uri="{BB962C8B-B14F-4D97-AF65-F5344CB8AC3E}">
        <p14:creationId xmlns:p14="http://schemas.microsoft.com/office/powerpoint/2010/main" val="35625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188913"/>
            <a:ext cx="6851650" cy="1143000"/>
          </a:xfrm>
        </p:spPr>
        <p:txBody>
          <a:bodyPr/>
          <a:lstStyle/>
          <a:p>
            <a:pPr eaLnBrk="1" hangingPunct="1"/>
            <a:r>
              <a:rPr lang="nl-NL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Generational</a:t>
            </a:r>
            <a:r>
              <a:rPr lang="nl-N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accounting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Leeftijdsprofielen van overheidsinkomsten </a:t>
            </a:r>
          </a:p>
        </p:txBody>
      </p:sp>
      <p:pic>
        <p:nvPicPr>
          <p:cNvPr id="7171" name="Picture 3" descr="Figure_4_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268413"/>
            <a:ext cx="6911975" cy="4618037"/>
          </a:xfr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71550" y="1412875"/>
            <a:ext cx="935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nl-NL" sz="1800" b="0">
                <a:solidFill>
                  <a:schemeClr val="tx1"/>
                </a:solidFill>
              </a:rPr>
              <a:t>x1000 euro</a:t>
            </a:r>
          </a:p>
        </p:txBody>
      </p:sp>
    </p:spTree>
    <p:extLst>
      <p:ext uri="{BB962C8B-B14F-4D97-AF65-F5344CB8AC3E}">
        <p14:creationId xmlns:p14="http://schemas.microsoft.com/office/powerpoint/2010/main" val="3128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115888"/>
            <a:ext cx="6851650" cy="1143000"/>
          </a:xfrm>
        </p:spPr>
        <p:txBody>
          <a:bodyPr/>
          <a:lstStyle/>
          <a:p>
            <a:pPr eaLnBrk="1" hangingPunct="1"/>
            <a:r>
              <a:rPr lang="nl-NL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Generational</a:t>
            </a:r>
            <a:r>
              <a:rPr lang="nl-N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accounting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Leeftijdsprofielen van netto baten van de collectieve sector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pic>
        <p:nvPicPr>
          <p:cNvPr id="8195" name="Picture 3" descr="figuur_3_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412875"/>
            <a:ext cx="6911975" cy="4259263"/>
          </a:xfrm>
          <a:noFill/>
        </p:spPr>
      </p:pic>
    </p:spTree>
    <p:extLst>
      <p:ext uri="{BB962C8B-B14F-4D97-AF65-F5344CB8AC3E}">
        <p14:creationId xmlns:p14="http://schemas.microsoft.com/office/powerpoint/2010/main" val="33638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Generational accounting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Het CPB </a:t>
            </a:r>
            <a:r>
              <a:rPr lang="en-US" dirty="0" err="1" smtClean="0"/>
              <a:t>voegde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elementen</a:t>
            </a:r>
            <a:r>
              <a:rPr lang="en-US" dirty="0" smtClean="0"/>
              <a:t> toe </a:t>
            </a:r>
            <a:r>
              <a:rPr lang="en-US" dirty="0" err="1" smtClean="0"/>
              <a:t>aan</a:t>
            </a:r>
            <a:r>
              <a:rPr lang="en-US" dirty="0" smtClean="0"/>
              <a:t> generational accounting: </a:t>
            </a:r>
          </a:p>
          <a:p>
            <a:pPr lvl="1" eaLnBrk="1" hangingPunct="1"/>
            <a:r>
              <a:rPr lang="en-US" dirty="0" err="1" smtClean="0"/>
              <a:t>Voorziene</a:t>
            </a:r>
            <a:r>
              <a:rPr lang="en-US" dirty="0" smtClean="0"/>
              <a:t> </a:t>
            </a:r>
            <a:r>
              <a:rPr lang="en-US" dirty="0" err="1" smtClean="0"/>
              <a:t>veranderingen</a:t>
            </a:r>
            <a:r>
              <a:rPr lang="en-US" dirty="0" smtClean="0"/>
              <a:t> in de </a:t>
            </a:r>
            <a:r>
              <a:rPr lang="en-US" dirty="0" err="1" smtClean="0"/>
              <a:t>arbeidsparticipatie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Opbrengsten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de </a:t>
            </a:r>
            <a:r>
              <a:rPr lang="en-US" dirty="0" err="1" smtClean="0"/>
              <a:t>exploitatie</a:t>
            </a:r>
            <a:r>
              <a:rPr lang="en-US" dirty="0" smtClean="0"/>
              <a:t> van gas</a:t>
            </a:r>
          </a:p>
          <a:p>
            <a:pPr lvl="1" eaLnBrk="1" hangingPunct="1"/>
            <a:r>
              <a:rPr lang="en-US" dirty="0" smtClean="0"/>
              <a:t>De </a:t>
            </a:r>
            <a:r>
              <a:rPr lang="en-US" dirty="0" err="1" smtClean="0"/>
              <a:t>conjunctuur</a:t>
            </a:r>
            <a:r>
              <a:rPr lang="en-US" dirty="0" smtClean="0"/>
              <a:t> (</a:t>
            </a:r>
            <a:r>
              <a:rPr lang="en-US" i="1" dirty="0" smtClean="0"/>
              <a:t>output gap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89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GAMMA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600200"/>
            <a:ext cx="6911975" cy="4492625"/>
          </a:xfrm>
        </p:spPr>
        <p:txBody>
          <a:bodyPr/>
          <a:lstStyle/>
          <a:p>
            <a:pPr eaLnBrk="1" hangingPunct="1"/>
            <a:r>
              <a:rPr lang="en-US" dirty="0" err="1" smtClean="0"/>
              <a:t>Vergrijzingsstudies</a:t>
            </a:r>
            <a:r>
              <a:rPr lang="en-US" dirty="0" smtClean="0"/>
              <a:t> van 2006 en van 2010 </a:t>
            </a:r>
            <a:r>
              <a:rPr lang="en-US" dirty="0" err="1" smtClean="0"/>
              <a:t>maken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van het </a:t>
            </a:r>
            <a:r>
              <a:rPr lang="en-US" i="1" dirty="0" smtClean="0"/>
              <a:t>computable general equilibrium</a:t>
            </a:r>
            <a:r>
              <a:rPr lang="en-US" dirty="0" smtClean="0"/>
              <a:t> model GAMMA.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voegt</a:t>
            </a:r>
            <a:r>
              <a:rPr lang="en-US" dirty="0" smtClean="0"/>
              <a:t> de </a:t>
            </a:r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elementen</a:t>
            </a:r>
            <a:r>
              <a:rPr lang="en-US" dirty="0" smtClean="0"/>
              <a:t> toe </a:t>
            </a:r>
            <a:r>
              <a:rPr lang="en-US" dirty="0" err="1" smtClean="0"/>
              <a:t>aan</a:t>
            </a:r>
            <a:r>
              <a:rPr lang="en-US" dirty="0" smtClean="0"/>
              <a:t> GA+:</a:t>
            </a:r>
          </a:p>
          <a:p>
            <a:pPr lvl="1" eaLnBrk="1" hangingPunct="1"/>
            <a:r>
              <a:rPr lang="en-US" dirty="0" err="1" smtClean="0"/>
              <a:t>Endogene</a:t>
            </a:r>
            <a:r>
              <a:rPr lang="en-US" dirty="0" smtClean="0"/>
              <a:t> private </a:t>
            </a:r>
            <a:r>
              <a:rPr lang="en-US" dirty="0" err="1" smtClean="0"/>
              <a:t>besparingen</a:t>
            </a:r>
            <a:r>
              <a:rPr lang="en-US" dirty="0" smtClean="0"/>
              <a:t>, </a:t>
            </a:r>
            <a:r>
              <a:rPr lang="en-US" dirty="0" err="1" smtClean="0"/>
              <a:t>arbeidsaanbod</a:t>
            </a:r>
            <a:r>
              <a:rPr lang="en-US" dirty="0" smtClean="0"/>
              <a:t> en private </a:t>
            </a:r>
            <a:r>
              <a:rPr lang="en-US" dirty="0" err="1" smtClean="0"/>
              <a:t>investeringen</a:t>
            </a:r>
            <a:r>
              <a:rPr lang="en-US" dirty="0" smtClean="0"/>
              <a:t>, </a:t>
            </a:r>
            <a:r>
              <a:rPr lang="en-US" dirty="0" err="1" smtClean="0"/>
              <a:t>alles</a:t>
            </a:r>
            <a:r>
              <a:rPr lang="en-US" dirty="0" smtClean="0"/>
              <a:t> </a:t>
            </a:r>
            <a:r>
              <a:rPr lang="en-US" dirty="0" err="1" smtClean="0"/>
              <a:t>afgeleid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optimalisatieproblemen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Houdt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met het </a:t>
            </a:r>
            <a:r>
              <a:rPr lang="en-US" dirty="0" err="1" smtClean="0"/>
              <a:t>verstorende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van </a:t>
            </a:r>
            <a:r>
              <a:rPr lang="en-US" dirty="0" err="1" smtClean="0"/>
              <a:t>belastingen</a:t>
            </a:r>
            <a:r>
              <a:rPr lang="en-US" dirty="0" smtClean="0"/>
              <a:t> en </a:t>
            </a:r>
            <a:r>
              <a:rPr lang="en-US" dirty="0" err="1" smtClean="0"/>
              <a:t>sociale-zekerheidspremies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Houdt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met de </a:t>
            </a:r>
            <a:r>
              <a:rPr lang="en-US" dirty="0" err="1" smtClean="0"/>
              <a:t>effecten</a:t>
            </a:r>
            <a:r>
              <a:rPr lang="en-US" dirty="0" smtClean="0"/>
              <a:t> op private </a:t>
            </a:r>
            <a:r>
              <a:rPr lang="en-US" dirty="0" err="1" smtClean="0"/>
              <a:t>besparingen</a:t>
            </a:r>
            <a:r>
              <a:rPr lang="en-US" dirty="0" smtClean="0"/>
              <a:t> van </a:t>
            </a:r>
            <a:r>
              <a:rPr lang="en-US" dirty="0" err="1" smtClean="0"/>
              <a:t>pensioenhervormingen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16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/>
              <a:t/>
            </a:r>
            <a:br>
              <a:rPr lang="nl-NL" sz="2800"/>
            </a:br>
            <a:endParaRPr lang="nl-NL" sz="280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848600" cy="5084762"/>
          </a:xfrm>
        </p:spPr>
        <p:txBody>
          <a:bodyPr/>
          <a:lstStyle/>
          <a:p>
            <a:r>
              <a:rPr lang="en-US" dirty="0" smtClean="0"/>
              <a:t>PAYG </a:t>
            </a:r>
            <a:r>
              <a:rPr lang="en-US" dirty="0" err="1" smtClean="0"/>
              <a:t>arrangementen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Publieke</a:t>
            </a:r>
            <a:r>
              <a:rPr lang="en-US" dirty="0" smtClean="0"/>
              <a:t> </a:t>
            </a:r>
            <a:r>
              <a:rPr lang="en-US" dirty="0" err="1" smtClean="0"/>
              <a:t>pensioenen</a:t>
            </a:r>
            <a:r>
              <a:rPr lang="en-US" dirty="0" smtClean="0"/>
              <a:t> (AOW)</a:t>
            </a:r>
          </a:p>
          <a:p>
            <a:pPr lvl="1"/>
            <a:r>
              <a:rPr lang="en-US" dirty="0" err="1" smtClean="0"/>
              <a:t>Zorg</a:t>
            </a:r>
            <a:r>
              <a:rPr lang="en-US" dirty="0" smtClean="0"/>
              <a:t> (</a:t>
            </a:r>
            <a:r>
              <a:rPr lang="en-US" i="1" dirty="0" smtClean="0"/>
              <a:t>cure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Verpleging</a:t>
            </a:r>
            <a:r>
              <a:rPr lang="en-US" dirty="0" smtClean="0"/>
              <a:t> en </a:t>
            </a:r>
            <a:r>
              <a:rPr lang="en-US" dirty="0" err="1" smtClean="0"/>
              <a:t>verzorging</a:t>
            </a:r>
            <a:r>
              <a:rPr lang="en-US" dirty="0" smtClean="0"/>
              <a:t> (</a:t>
            </a:r>
            <a:r>
              <a:rPr lang="en-US" i="1" dirty="0" smtClean="0"/>
              <a:t>care</a:t>
            </a:r>
            <a:r>
              <a:rPr lang="en-US" dirty="0" smtClean="0"/>
              <a:t>)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 Lange-termijn budgettaire projecties:</a:t>
            </a:r>
          </a:p>
          <a:p>
            <a:pPr lvl="1"/>
            <a:r>
              <a:rPr lang="nl-NL" dirty="0" smtClean="0"/>
              <a:t>Houdbaarheid van de overheidsfinanciën</a:t>
            </a:r>
          </a:p>
          <a:p>
            <a:pPr lvl="1"/>
            <a:r>
              <a:rPr lang="nl-NL" dirty="0" smtClean="0"/>
              <a:t>Gegeven belastingtarieven en tarieven van sociale-verzekeringspremies </a:t>
            </a:r>
            <a:endParaRPr lang="nl-NL" dirty="0"/>
          </a:p>
          <a:p>
            <a:pPr lvl="1"/>
            <a:r>
              <a:rPr lang="nl-NL" dirty="0" smtClean="0"/>
              <a:t>Gegeven leeftijdsprofielen uitgaven- en inkomstenposten, geschaald op de groei van de arbeidsbesparende technologische ontwikkeling</a:t>
            </a:r>
            <a:endParaRPr lang="nl-NL" dirty="0"/>
          </a:p>
        </p:txBody>
      </p:sp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323528" y="333375"/>
            <a:ext cx="8207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Vergrijzingsstudies CPB</a:t>
            </a: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6851650" cy="1079848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Vergrijzingsstudies CPB</a:t>
            </a:r>
            <a:b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dirty="0"/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124744"/>
            <a:ext cx="7488064" cy="54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Veranderingen</a:t>
            </a:r>
            <a:r>
              <a:rPr lang="en-US" dirty="0" smtClean="0"/>
              <a:t> in het </a:t>
            </a:r>
            <a:r>
              <a:rPr lang="en-US" dirty="0" err="1" smtClean="0"/>
              <a:t>overheidsbudget</a:t>
            </a:r>
            <a:r>
              <a:rPr lang="en-US" dirty="0" smtClean="0"/>
              <a:t> tot 2040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3657600" lvl="8" indent="0">
              <a:lnSpc>
                <a:spcPct val="90000"/>
              </a:lnSpc>
              <a:buNone/>
            </a:pPr>
            <a:r>
              <a:rPr lang="en-US" dirty="0" smtClean="0"/>
              <a:t>	Percentage BBP</a:t>
            </a:r>
            <a:endParaRPr lang="en-US" dirty="0"/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/>
              <a:t>				2014		2010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      (2015-2040)	     (2011-2040)	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Overheidsuitgaven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AOW				+1,3</a:t>
            </a:r>
            <a:r>
              <a:rPr lang="en-US" sz="2400" dirty="0"/>
              <a:t>	</a:t>
            </a:r>
            <a:r>
              <a:rPr lang="en-US" sz="2400" dirty="0" smtClean="0"/>
              <a:t>	+3,6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Zorg</a:t>
            </a:r>
            <a:r>
              <a:rPr lang="en-US" sz="2400" dirty="0" smtClean="0"/>
              <a:t>	 </a:t>
            </a:r>
            <a:r>
              <a:rPr lang="en-US" sz="2400" dirty="0"/>
              <a:t>			</a:t>
            </a:r>
            <a:r>
              <a:rPr lang="en-US" sz="2400" dirty="0" smtClean="0"/>
              <a:t>+2,7		+4,5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 err="1" smtClean="0"/>
              <a:t>Overheidsinkomsten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Inkomstenbelasting</a:t>
            </a: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+2,6		+2,6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Indirecte</a:t>
            </a:r>
            <a:r>
              <a:rPr lang="en-US" sz="2400" dirty="0" smtClean="0"/>
              <a:t> </a:t>
            </a:r>
            <a:r>
              <a:rPr lang="en-US" sz="2400" dirty="0" err="1" smtClean="0"/>
              <a:t>belastingen</a:t>
            </a:r>
            <a:r>
              <a:rPr lang="en-US" sz="2400" dirty="0" smtClean="0"/>
              <a:t>		+1,8		+2,1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Gas	 </a:t>
            </a:r>
            <a:r>
              <a:rPr lang="en-US" sz="2400" dirty="0"/>
              <a:t>			</a:t>
            </a:r>
            <a:r>
              <a:rPr lang="en-US" sz="2400" dirty="0" smtClean="0"/>
              <a:t>-1,6		-1,4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 err="1" smtClean="0"/>
              <a:t>Primaire</a:t>
            </a:r>
            <a:r>
              <a:rPr lang="en-US" dirty="0" smtClean="0"/>
              <a:t> </a:t>
            </a:r>
            <a:r>
              <a:rPr lang="en-US" dirty="0" err="1" smtClean="0"/>
              <a:t>overheidstekort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-2,2		+1,6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dirty="0"/>
              <a:t>		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6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Vergrijzingsstudies CPB </a:t>
            </a:r>
            <a:endParaRPr lang="en-GB" dirty="0"/>
          </a:p>
        </p:txBody>
      </p:sp>
      <p:pic>
        <p:nvPicPr>
          <p:cNvPr id="11028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1124744"/>
            <a:ext cx="6408712" cy="2844566"/>
          </a:xfrm>
          <a:noFill/>
          <a:ln/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3429000"/>
            <a:ext cx="806489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848600" cy="5084762"/>
          </a:xfrm>
        </p:spPr>
        <p:txBody>
          <a:bodyPr/>
          <a:lstStyle/>
          <a:p>
            <a:r>
              <a:rPr lang="en-GB" dirty="0" smtClean="0"/>
              <a:t>1 </a:t>
            </a:r>
            <a:r>
              <a:rPr lang="en-GB" dirty="0" err="1" smtClean="0"/>
              <a:t>Vergrijzing</a:t>
            </a:r>
            <a:r>
              <a:rPr lang="en-GB" dirty="0" smtClean="0"/>
              <a:t>: </a:t>
            </a:r>
            <a:r>
              <a:rPr lang="en-GB" dirty="0" err="1" smtClean="0"/>
              <a:t>wat</a:t>
            </a:r>
            <a:r>
              <a:rPr lang="en-GB" dirty="0" smtClean="0"/>
              <a:t> is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de hand?</a:t>
            </a:r>
          </a:p>
          <a:p>
            <a:pPr marL="0" indent="0">
              <a:buNone/>
            </a:pPr>
            <a:r>
              <a:rPr lang="en-GB" dirty="0" smtClean="0"/>
              <a:t>       Macro-</a:t>
            </a:r>
            <a:r>
              <a:rPr lang="en-GB" dirty="0" err="1" smtClean="0"/>
              <a:t>economische</a:t>
            </a:r>
            <a:r>
              <a:rPr lang="en-GB" dirty="0" smtClean="0"/>
              <a:t> </a:t>
            </a:r>
            <a:r>
              <a:rPr lang="en-GB" dirty="0" err="1" smtClean="0"/>
              <a:t>effecten</a:t>
            </a:r>
            <a:r>
              <a:rPr lang="en-GB" dirty="0" smtClean="0"/>
              <a:t> van </a:t>
            </a:r>
            <a:r>
              <a:rPr lang="en-GB" dirty="0" err="1" smtClean="0"/>
              <a:t>vergrijzing</a:t>
            </a:r>
            <a:endParaRPr lang="en-GB" dirty="0" smtClean="0"/>
          </a:p>
          <a:p>
            <a:r>
              <a:rPr lang="en-GB" dirty="0" smtClean="0"/>
              <a:t>2 </a:t>
            </a:r>
            <a:r>
              <a:rPr lang="en-GB" dirty="0" err="1" smtClean="0"/>
              <a:t>Vergrijzing</a:t>
            </a:r>
            <a:r>
              <a:rPr lang="en-GB" dirty="0" smtClean="0"/>
              <a:t>: </a:t>
            </a:r>
            <a:r>
              <a:rPr lang="en-GB" dirty="0" err="1" smtClean="0"/>
              <a:t>waarom</a:t>
            </a:r>
            <a:r>
              <a:rPr lang="en-GB" dirty="0" smtClean="0"/>
              <a:t> is het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probleem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smtClean="0"/>
              <a:t>       </a:t>
            </a:r>
            <a:r>
              <a:rPr lang="en-GB" dirty="0" err="1" smtClean="0"/>
              <a:t>Houdbaarheid</a:t>
            </a:r>
            <a:r>
              <a:rPr lang="en-GB" dirty="0" smtClean="0"/>
              <a:t> van de </a:t>
            </a:r>
            <a:r>
              <a:rPr lang="en-GB" dirty="0" err="1" smtClean="0"/>
              <a:t>overheidsfinanciën</a:t>
            </a:r>
            <a:endParaRPr lang="en-GB" dirty="0" smtClean="0"/>
          </a:p>
          <a:p>
            <a:r>
              <a:rPr lang="en-GB" dirty="0" smtClean="0"/>
              <a:t>3 </a:t>
            </a:r>
            <a:r>
              <a:rPr lang="en-GB" dirty="0" err="1" smtClean="0"/>
              <a:t>Vergrijzingsstudies</a:t>
            </a:r>
            <a:r>
              <a:rPr lang="en-GB" dirty="0" smtClean="0"/>
              <a:t>: </a:t>
            </a:r>
            <a:r>
              <a:rPr lang="en-GB" i="1" dirty="0" smtClean="0"/>
              <a:t>generational accounting</a:t>
            </a:r>
            <a:r>
              <a:rPr lang="en-GB" dirty="0" smtClean="0"/>
              <a:t> (GA),</a:t>
            </a:r>
          </a:p>
          <a:p>
            <a:pPr marL="0" indent="0">
              <a:buNone/>
            </a:pPr>
            <a:r>
              <a:rPr lang="en-GB" dirty="0" smtClean="0"/>
              <a:t>       GA+ en GAMMA</a:t>
            </a:r>
          </a:p>
          <a:p>
            <a:r>
              <a:rPr lang="en-GB" dirty="0" smtClean="0"/>
              <a:t>4 Klein GAMMA</a:t>
            </a:r>
          </a:p>
          <a:p>
            <a:r>
              <a:rPr lang="en-GB" dirty="0" smtClean="0"/>
              <a:t>5 </a:t>
            </a:r>
            <a:r>
              <a:rPr lang="en-GB" dirty="0" err="1" smtClean="0"/>
              <a:t>Simulatieopdracht</a:t>
            </a:r>
            <a:r>
              <a:rPr lang="en-GB" dirty="0" smtClean="0"/>
              <a:t> </a:t>
            </a:r>
          </a:p>
          <a:p>
            <a:r>
              <a:rPr lang="en-GB" dirty="0" smtClean="0"/>
              <a:t>6 </a:t>
            </a:r>
            <a:r>
              <a:rPr lang="en-GB" dirty="0" err="1" smtClean="0"/>
              <a:t>Presentaties</a:t>
            </a: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Structuur college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993775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Vergrijzingsstudies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CPB</a:t>
            </a:r>
            <a:endParaRPr lang="en-GB" dirty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2010 </a:t>
            </a:r>
            <a:r>
              <a:rPr lang="en-GB" dirty="0" err="1" smtClean="0"/>
              <a:t>houdbaarheidstekort</a:t>
            </a:r>
            <a:r>
              <a:rPr lang="en-GB" dirty="0" smtClean="0"/>
              <a:t>: 4,5% BBP</a:t>
            </a:r>
          </a:p>
          <a:p>
            <a:r>
              <a:rPr lang="en-GB" dirty="0" smtClean="0"/>
              <a:t>2014 </a:t>
            </a:r>
            <a:r>
              <a:rPr lang="en-GB" dirty="0" err="1" smtClean="0"/>
              <a:t>houdbaarheidsoverschot</a:t>
            </a:r>
            <a:r>
              <a:rPr lang="en-GB" dirty="0" smtClean="0"/>
              <a:t>: 0,4% BBP</a:t>
            </a:r>
          </a:p>
          <a:p>
            <a:r>
              <a:rPr lang="en-GB" dirty="0" err="1" smtClean="0"/>
              <a:t>Oorzaken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Verhoging</a:t>
            </a:r>
            <a:r>
              <a:rPr lang="en-GB" dirty="0" smtClean="0"/>
              <a:t> AOW-</a:t>
            </a:r>
            <a:r>
              <a:rPr lang="en-GB" dirty="0" err="1" smtClean="0"/>
              <a:t>leeftijd</a:t>
            </a:r>
            <a:endParaRPr lang="en-GB" dirty="0" smtClean="0"/>
          </a:p>
          <a:p>
            <a:pPr lvl="1"/>
            <a:r>
              <a:rPr lang="en-GB" dirty="0" err="1" smtClean="0"/>
              <a:t>Zorg</a:t>
            </a:r>
            <a:endParaRPr lang="en-GB" dirty="0" smtClean="0"/>
          </a:p>
          <a:p>
            <a:pPr lvl="2"/>
            <a:r>
              <a:rPr lang="en-GB" dirty="0" err="1" smtClean="0"/>
              <a:t>Hervormingen</a:t>
            </a:r>
            <a:endParaRPr lang="en-GB" dirty="0" smtClean="0"/>
          </a:p>
          <a:p>
            <a:pPr lvl="2"/>
            <a:r>
              <a:rPr lang="en-GB" dirty="0" err="1" smtClean="0"/>
              <a:t>Toegenomen</a:t>
            </a:r>
            <a:r>
              <a:rPr lang="en-GB" dirty="0" smtClean="0"/>
              <a:t> </a:t>
            </a:r>
            <a:r>
              <a:rPr lang="en-GB" dirty="0" err="1" smtClean="0"/>
              <a:t>arbeidsparticipatie</a:t>
            </a:r>
            <a:r>
              <a:rPr lang="en-GB" dirty="0" smtClean="0"/>
              <a:t> (</a:t>
            </a:r>
            <a:r>
              <a:rPr lang="en-GB" dirty="0" err="1" smtClean="0"/>
              <a:t>noemereffect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Bezuinigingen</a:t>
            </a:r>
            <a:r>
              <a:rPr lang="en-GB" dirty="0" smtClean="0"/>
              <a:t> op </a:t>
            </a:r>
            <a:r>
              <a:rPr lang="en-GB" dirty="0" err="1" smtClean="0"/>
              <a:t>openbaar</a:t>
            </a:r>
            <a:r>
              <a:rPr lang="en-GB" dirty="0" smtClean="0"/>
              <a:t> </a:t>
            </a:r>
            <a:r>
              <a:rPr lang="en-GB" dirty="0" err="1" smtClean="0"/>
              <a:t>bestuur</a:t>
            </a:r>
            <a:endParaRPr lang="en-GB" dirty="0" smtClean="0"/>
          </a:p>
          <a:p>
            <a:pPr lvl="1"/>
            <a:r>
              <a:rPr lang="en-GB" dirty="0" err="1" smtClean="0"/>
              <a:t>Belastingverhogingen</a:t>
            </a:r>
            <a:endParaRPr lang="en-GB" dirty="0" smtClean="0"/>
          </a:p>
          <a:p>
            <a:pPr lvl="2"/>
            <a:r>
              <a:rPr lang="en-GB" dirty="0" err="1" smtClean="0"/>
              <a:t>beperking</a:t>
            </a:r>
            <a:r>
              <a:rPr lang="en-GB" dirty="0" smtClean="0"/>
              <a:t> </a:t>
            </a:r>
            <a:r>
              <a:rPr lang="en-GB" dirty="0" err="1" smtClean="0"/>
              <a:t>Witteveenkader</a:t>
            </a:r>
            <a:endParaRPr lang="en-GB" dirty="0" smtClean="0"/>
          </a:p>
          <a:p>
            <a:pPr lvl="2"/>
            <a:r>
              <a:rPr lang="en-GB" dirty="0" err="1" smtClean="0"/>
              <a:t>milieuheffingen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993775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Robuustheid uitkomst houdbaarheidssaldo</a:t>
            </a:r>
            <a:endParaRPr lang="en-GB" dirty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5" y="1844824"/>
            <a:ext cx="8496945" cy="35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993775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Vergrijzingsstudies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CPB</a:t>
            </a:r>
            <a:endParaRPr lang="en-GB" dirty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2010 </a:t>
            </a:r>
            <a:r>
              <a:rPr lang="en-GB" dirty="0" err="1" smtClean="0"/>
              <a:t>houdbaarheidstekort</a:t>
            </a:r>
            <a:r>
              <a:rPr lang="en-GB" dirty="0" smtClean="0"/>
              <a:t>: 4,5% BBP</a:t>
            </a:r>
          </a:p>
          <a:p>
            <a:r>
              <a:rPr lang="en-GB" dirty="0" smtClean="0"/>
              <a:t>2014 </a:t>
            </a:r>
            <a:r>
              <a:rPr lang="en-GB" dirty="0" err="1" smtClean="0"/>
              <a:t>houdbaarheidsoverschot</a:t>
            </a:r>
            <a:r>
              <a:rPr lang="en-GB" dirty="0" smtClean="0"/>
              <a:t>: 0,4% BBP</a:t>
            </a:r>
            <a:endParaRPr lang="en-GB" dirty="0"/>
          </a:p>
          <a:p>
            <a:r>
              <a:rPr lang="en-GB" dirty="0" err="1" smtClean="0"/>
              <a:t>Beleidshervormingen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 err="1" smtClean="0"/>
              <a:t>Bezuinig</a:t>
            </a:r>
            <a:r>
              <a:rPr lang="en-GB" dirty="0" smtClean="0"/>
              <a:t> op </a:t>
            </a:r>
            <a:r>
              <a:rPr lang="en-GB" dirty="0" err="1" smtClean="0"/>
              <a:t>overheidsuitgaven</a:t>
            </a:r>
            <a:r>
              <a:rPr lang="en-GB" dirty="0" smtClean="0"/>
              <a:t> 4,5% BBP </a:t>
            </a:r>
            <a:r>
              <a:rPr lang="en-GB" dirty="0"/>
              <a:t>(29 </a:t>
            </a:r>
            <a:r>
              <a:rPr lang="en-GB" dirty="0" err="1"/>
              <a:t>bln</a:t>
            </a:r>
            <a:r>
              <a:rPr lang="en-GB" dirty="0"/>
              <a:t>)</a:t>
            </a:r>
          </a:p>
          <a:p>
            <a:pPr lvl="1"/>
            <a:r>
              <a:rPr lang="en-GB" dirty="0" err="1" smtClean="0"/>
              <a:t>Wordt</a:t>
            </a:r>
            <a:r>
              <a:rPr lang="en-GB" dirty="0" smtClean="0"/>
              <a:t> </a:t>
            </a:r>
            <a:r>
              <a:rPr lang="en-GB" dirty="0" err="1" smtClean="0"/>
              <a:t>bezuinigd</a:t>
            </a:r>
            <a:r>
              <a:rPr lang="en-GB" dirty="0" smtClean="0"/>
              <a:t> op </a:t>
            </a:r>
            <a:r>
              <a:rPr lang="en-GB" dirty="0" err="1" smtClean="0"/>
              <a:t>zorg</a:t>
            </a:r>
            <a:r>
              <a:rPr lang="en-GB" dirty="0" smtClean="0"/>
              <a:t> (</a:t>
            </a:r>
            <a:r>
              <a:rPr lang="en-GB" i="1" dirty="0" smtClean="0"/>
              <a:t>cure</a:t>
            </a:r>
            <a:r>
              <a:rPr lang="en-GB" dirty="0" smtClean="0"/>
              <a:t>),</a:t>
            </a:r>
            <a:r>
              <a:rPr lang="en-GB" i="1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is minder </a:t>
            </a:r>
            <a:r>
              <a:rPr lang="en-GB" dirty="0" err="1" smtClean="0"/>
              <a:t>grote</a:t>
            </a:r>
            <a:r>
              <a:rPr lang="en-GB" dirty="0" smtClean="0"/>
              <a:t> </a:t>
            </a:r>
            <a:r>
              <a:rPr lang="en-GB" dirty="0" err="1" smtClean="0"/>
              <a:t>bezuiniging</a:t>
            </a:r>
            <a:r>
              <a:rPr lang="en-GB" dirty="0" smtClean="0"/>
              <a:t> </a:t>
            </a:r>
            <a:r>
              <a:rPr lang="en-GB" dirty="0" err="1" smtClean="0"/>
              <a:t>nodig</a:t>
            </a:r>
            <a:endParaRPr lang="en-GB" dirty="0" smtClean="0"/>
          </a:p>
          <a:p>
            <a:pPr lvl="1"/>
            <a:r>
              <a:rPr lang="en-GB" dirty="0" err="1" smtClean="0"/>
              <a:t>Wordt</a:t>
            </a:r>
            <a:r>
              <a:rPr lang="en-GB" dirty="0" smtClean="0"/>
              <a:t> </a:t>
            </a:r>
            <a:r>
              <a:rPr lang="en-GB" dirty="0" err="1" smtClean="0"/>
              <a:t>bezuinigd</a:t>
            </a:r>
            <a:r>
              <a:rPr lang="en-GB" dirty="0" smtClean="0"/>
              <a:t> op </a:t>
            </a:r>
            <a:r>
              <a:rPr lang="en-GB" dirty="0" err="1" smtClean="0"/>
              <a:t>verpleging</a:t>
            </a:r>
            <a:r>
              <a:rPr lang="en-GB" dirty="0" smtClean="0"/>
              <a:t> en </a:t>
            </a:r>
            <a:r>
              <a:rPr lang="en-GB" dirty="0" err="1" smtClean="0"/>
              <a:t>verzorging</a:t>
            </a:r>
            <a:r>
              <a:rPr lang="en-GB" dirty="0" smtClean="0"/>
              <a:t> (</a:t>
            </a:r>
            <a:r>
              <a:rPr lang="en-GB" i="1" dirty="0" smtClean="0"/>
              <a:t>care</a:t>
            </a:r>
            <a:r>
              <a:rPr lang="en-GB" dirty="0" smtClean="0"/>
              <a:t>), </a:t>
            </a:r>
            <a:r>
              <a:rPr lang="en-GB" dirty="0" err="1" smtClean="0"/>
              <a:t>dan</a:t>
            </a:r>
            <a:r>
              <a:rPr lang="en-GB" dirty="0" smtClean="0"/>
              <a:t> is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bezuinigen</a:t>
            </a:r>
            <a:r>
              <a:rPr lang="en-GB" dirty="0" smtClean="0"/>
              <a:t> </a:t>
            </a:r>
            <a:r>
              <a:rPr lang="en-GB" dirty="0" err="1" smtClean="0"/>
              <a:t>bedrag</a:t>
            </a:r>
            <a:r>
              <a:rPr lang="en-GB" dirty="0" smtClean="0"/>
              <a:t> </a:t>
            </a:r>
            <a:r>
              <a:rPr lang="en-GB" dirty="0" err="1" smtClean="0"/>
              <a:t>nog</a:t>
            </a:r>
            <a:r>
              <a:rPr lang="en-GB" dirty="0" smtClean="0"/>
              <a:t> </a:t>
            </a:r>
            <a:r>
              <a:rPr lang="en-GB" dirty="0" err="1" smtClean="0"/>
              <a:t>kleiner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err="1" smtClean="0"/>
              <a:t>Verhoging</a:t>
            </a:r>
            <a:r>
              <a:rPr lang="en-GB" dirty="0" smtClean="0"/>
              <a:t> </a:t>
            </a:r>
            <a:r>
              <a:rPr lang="en-GB" dirty="0" err="1" smtClean="0"/>
              <a:t>pensioenleeftijd</a:t>
            </a:r>
            <a:endParaRPr lang="en-GB" dirty="0"/>
          </a:p>
          <a:p>
            <a:pPr lvl="1"/>
            <a:r>
              <a:rPr lang="en-GB" dirty="0" smtClean="0"/>
              <a:t>tot </a:t>
            </a:r>
            <a:r>
              <a:rPr lang="en-GB" dirty="0"/>
              <a:t>67 </a:t>
            </a:r>
            <a:r>
              <a:rPr lang="en-GB" dirty="0" err="1" smtClean="0"/>
              <a:t>jaar</a:t>
            </a:r>
            <a:r>
              <a:rPr lang="en-GB" dirty="0" smtClean="0"/>
              <a:t> in </a:t>
            </a:r>
            <a:r>
              <a:rPr lang="en-GB" dirty="0"/>
              <a:t>2025 </a:t>
            </a:r>
            <a:r>
              <a:rPr lang="en-GB" dirty="0" err="1" smtClean="0"/>
              <a:t>vermindert</a:t>
            </a:r>
            <a:r>
              <a:rPr lang="en-GB" dirty="0" smtClean="0"/>
              <a:t> </a:t>
            </a:r>
            <a:r>
              <a:rPr lang="en-GB" dirty="0" err="1" smtClean="0"/>
              <a:t>houdbaarheidstekort</a:t>
            </a:r>
            <a:r>
              <a:rPr lang="en-GB" dirty="0" smtClean="0"/>
              <a:t> met 0,7% BBP</a:t>
            </a:r>
            <a:endParaRPr lang="en-GB" dirty="0"/>
          </a:p>
          <a:p>
            <a:pPr lvl="1"/>
            <a:r>
              <a:rPr lang="en-GB" dirty="0"/>
              <a:t>to 69 </a:t>
            </a:r>
            <a:r>
              <a:rPr lang="en-GB" dirty="0" err="1" smtClean="0"/>
              <a:t>jaar</a:t>
            </a:r>
            <a:r>
              <a:rPr lang="en-GB" dirty="0" smtClean="0"/>
              <a:t> in </a:t>
            </a:r>
            <a:r>
              <a:rPr lang="en-GB" dirty="0"/>
              <a:t>2040 </a:t>
            </a:r>
            <a:r>
              <a:rPr lang="en-GB" dirty="0" err="1" smtClean="0"/>
              <a:t>vermindert</a:t>
            </a:r>
            <a:r>
              <a:rPr lang="en-GB" dirty="0"/>
              <a:t> </a:t>
            </a:r>
            <a:r>
              <a:rPr lang="en-GB" dirty="0" err="1"/>
              <a:t>houdbaarheidstekort</a:t>
            </a:r>
            <a:r>
              <a:rPr lang="en-GB" dirty="0"/>
              <a:t> met </a:t>
            </a:r>
            <a:r>
              <a:rPr lang="en-GB" dirty="0" smtClean="0"/>
              <a:t>1,3% BBP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0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993775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Verschillen met berekeningen EC</a:t>
            </a:r>
            <a:endParaRPr lang="en-GB" dirty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Input in </a:t>
            </a:r>
            <a:r>
              <a:rPr lang="en-GB" dirty="0" err="1" smtClean="0"/>
              <a:t>berekeningen</a:t>
            </a:r>
            <a:endParaRPr lang="en-GB" dirty="0" smtClean="0"/>
          </a:p>
          <a:p>
            <a:pPr lvl="1"/>
            <a:r>
              <a:rPr lang="en-GB" dirty="0" smtClean="0"/>
              <a:t>EC: </a:t>
            </a:r>
            <a:r>
              <a:rPr lang="en-GB" dirty="0" err="1" smtClean="0"/>
              <a:t>alleen</a:t>
            </a:r>
            <a:r>
              <a:rPr lang="en-GB" dirty="0" smtClean="0"/>
              <a:t> </a:t>
            </a:r>
            <a:r>
              <a:rPr lang="en-GB" dirty="0" err="1" smtClean="0"/>
              <a:t>effecten</a:t>
            </a:r>
            <a:r>
              <a:rPr lang="en-GB" dirty="0" smtClean="0"/>
              <a:t> van </a:t>
            </a:r>
            <a:r>
              <a:rPr lang="en-GB" dirty="0" err="1" smtClean="0"/>
              <a:t>voornemens</a:t>
            </a:r>
            <a:r>
              <a:rPr lang="en-GB" dirty="0" smtClean="0"/>
              <a:t> die in wet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omgezet</a:t>
            </a:r>
            <a:endParaRPr lang="en-GB" dirty="0" smtClean="0"/>
          </a:p>
          <a:p>
            <a:pPr lvl="1"/>
            <a:r>
              <a:rPr lang="en-GB" dirty="0" smtClean="0"/>
              <a:t>CPB: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kabinetsvoornemens</a:t>
            </a:r>
            <a:endParaRPr lang="en-GB" dirty="0" smtClean="0"/>
          </a:p>
          <a:p>
            <a:r>
              <a:rPr lang="en-GB" dirty="0" err="1" smtClean="0"/>
              <a:t>Verschil</a:t>
            </a:r>
            <a:r>
              <a:rPr lang="en-GB" dirty="0" smtClean="0"/>
              <a:t> in </a:t>
            </a:r>
            <a:r>
              <a:rPr lang="en-GB" dirty="0" err="1" smtClean="0"/>
              <a:t>projectiemethodes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3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53425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Vergrijzingsstudies CPB</a:t>
            </a:r>
            <a:endParaRPr lang="en-GB" dirty="0"/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848600" cy="1944216"/>
          </a:xfrm>
        </p:spPr>
        <p:txBody>
          <a:bodyPr/>
          <a:lstStyle/>
          <a:p>
            <a:r>
              <a:rPr lang="en-GB" dirty="0" err="1" smtClean="0"/>
              <a:t>Verdelingseffecten</a:t>
            </a:r>
            <a:r>
              <a:rPr lang="en-GB" dirty="0" smtClean="0"/>
              <a:t> van </a:t>
            </a:r>
            <a:r>
              <a:rPr lang="en-GB" dirty="0" err="1" smtClean="0"/>
              <a:t>beleidshervormingen</a:t>
            </a:r>
            <a:endParaRPr lang="en-GB" dirty="0" smtClean="0"/>
          </a:p>
          <a:p>
            <a:pPr lvl="1"/>
            <a:r>
              <a:rPr lang="en-GB" dirty="0" err="1" smtClean="0"/>
              <a:t>Bezuiniging</a:t>
            </a:r>
            <a:r>
              <a:rPr lang="en-GB" dirty="0" smtClean="0"/>
              <a:t> op </a:t>
            </a:r>
            <a:r>
              <a:rPr lang="en-GB" dirty="0" err="1" smtClean="0"/>
              <a:t>overheidsuitgaven</a:t>
            </a:r>
            <a:endParaRPr lang="en-GB" dirty="0"/>
          </a:p>
          <a:p>
            <a:pPr lvl="1"/>
            <a:r>
              <a:rPr lang="en-GB" dirty="0" err="1" smtClean="0"/>
              <a:t>Belastingverhoging</a:t>
            </a:r>
            <a:endParaRPr lang="en-GB" dirty="0"/>
          </a:p>
          <a:p>
            <a:pPr lvl="1"/>
            <a:r>
              <a:rPr lang="en-GB" dirty="0" err="1" smtClean="0"/>
              <a:t>Verhoging</a:t>
            </a:r>
            <a:r>
              <a:rPr lang="en-GB" dirty="0" smtClean="0"/>
              <a:t> </a:t>
            </a:r>
            <a:r>
              <a:rPr lang="en-GB" dirty="0" err="1" smtClean="0"/>
              <a:t>pensioenleeftijd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922114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Vergrijzingsstudies CPB</a:t>
            </a:r>
            <a:endParaRPr lang="en-GB" dirty="0"/>
          </a:p>
        </p:txBody>
      </p:sp>
      <p:pic>
        <p:nvPicPr>
          <p:cNvPr id="1106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673225"/>
            <a:ext cx="8208962" cy="497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850106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Vergrijzingsstudies CPB</a:t>
            </a:r>
            <a:endParaRPr lang="en-GB" dirty="0"/>
          </a:p>
        </p:txBody>
      </p:sp>
      <p:pic>
        <p:nvPicPr>
          <p:cNvPr id="1105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196975"/>
            <a:ext cx="8264525" cy="5175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76672"/>
            <a:ext cx="6851650" cy="940966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Vergrijzingsstudies CPB</a:t>
            </a:r>
            <a:endParaRPr lang="en-GB" dirty="0"/>
          </a:p>
        </p:txBody>
      </p:sp>
      <p:pic>
        <p:nvPicPr>
          <p:cNvPr id="1107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340768"/>
            <a:ext cx="8893175" cy="51689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573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GAMMA</a:t>
            </a:r>
            <a:endParaRPr lang="nl-NL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GAMMA is </a:t>
            </a:r>
            <a:r>
              <a:rPr lang="en-US" dirty="0" err="1" smtClean="0"/>
              <a:t>niet-stochastisch</a:t>
            </a:r>
            <a:endParaRPr lang="en-US" dirty="0" smtClean="0"/>
          </a:p>
          <a:p>
            <a:pPr lvl="1"/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expliciete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macro-</a:t>
            </a:r>
            <a:r>
              <a:rPr lang="en-US" dirty="0" err="1" smtClean="0"/>
              <a:t>economische</a:t>
            </a:r>
            <a:r>
              <a:rPr lang="en-US" dirty="0" smtClean="0"/>
              <a:t> </a:t>
            </a:r>
            <a:r>
              <a:rPr lang="en-US" dirty="0" err="1" smtClean="0"/>
              <a:t>risico’s</a:t>
            </a:r>
            <a:endParaRPr lang="en-US" dirty="0" smtClean="0"/>
          </a:p>
          <a:p>
            <a:pPr lvl="1"/>
            <a:r>
              <a:rPr lang="en-US" dirty="0" smtClean="0"/>
              <a:t>GAMMA </a:t>
            </a:r>
            <a:r>
              <a:rPr lang="en-US" dirty="0" err="1" smtClean="0"/>
              <a:t>modelleert</a:t>
            </a:r>
            <a:r>
              <a:rPr lang="en-US" dirty="0" smtClean="0"/>
              <a:t> </a:t>
            </a:r>
            <a:r>
              <a:rPr lang="en-US" dirty="0" err="1" smtClean="0"/>
              <a:t>één</a:t>
            </a:r>
            <a:r>
              <a:rPr lang="en-US" dirty="0" smtClean="0"/>
              <a:t> </a:t>
            </a:r>
            <a:r>
              <a:rPr lang="en-US" dirty="0" err="1" smtClean="0"/>
              <a:t>financiële</a:t>
            </a:r>
            <a:r>
              <a:rPr lang="en-US" dirty="0" smtClean="0"/>
              <a:t> </a:t>
            </a:r>
            <a:r>
              <a:rPr lang="en-US" dirty="0" err="1" smtClean="0"/>
              <a:t>markt</a:t>
            </a:r>
            <a:r>
              <a:rPr lang="en-US" dirty="0" smtClean="0"/>
              <a:t> en </a:t>
            </a:r>
            <a:r>
              <a:rPr lang="en-US" dirty="0" err="1" smtClean="0"/>
              <a:t>maakt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onderscheid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aandelen</a:t>
            </a:r>
            <a:r>
              <a:rPr lang="en-US" dirty="0" smtClean="0"/>
              <a:t> en </a:t>
            </a:r>
            <a:r>
              <a:rPr lang="en-US" dirty="0" err="1" smtClean="0"/>
              <a:t>obligaties</a:t>
            </a:r>
            <a:endParaRPr lang="en-US" dirty="0" smtClean="0"/>
          </a:p>
          <a:p>
            <a:pPr eaLnBrk="1" hangingPunct="1"/>
            <a:r>
              <a:rPr lang="en-US" dirty="0" smtClean="0"/>
              <a:t>GAMMA </a:t>
            </a:r>
            <a:r>
              <a:rPr lang="en-US" dirty="0" err="1" smtClean="0"/>
              <a:t>veronderstelt</a:t>
            </a:r>
            <a:r>
              <a:rPr lang="en-US" dirty="0" smtClean="0"/>
              <a:t> </a:t>
            </a:r>
            <a:r>
              <a:rPr lang="en-US" dirty="0" err="1" smtClean="0"/>
              <a:t>rationeel</a:t>
            </a:r>
            <a:r>
              <a:rPr lang="en-US" dirty="0" smtClean="0"/>
              <a:t> </a:t>
            </a:r>
            <a:r>
              <a:rPr lang="en-US" dirty="0" err="1" smtClean="0"/>
              <a:t>gedrag</a:t>
            </a:r>
            <a:r>
              <a:rPr lang="en-US" dirty="0" smtClean="0"/>
              <a:t> en </a:t>
            </a:r>
            <a:r>
              <a:rPr lang="en-US" dirty="0" err="1" smtClean="0"/>
              <a:t>rationele</a:t>
            </a:r>
            <a:r>
              <a:rPr lang="en-US" dirty="0" smtClean="0"/>
              <a:t> </a:t>
            </a:r>
            <a:r>
              <a:rPr lang="en-US" dirty="0" err="1" smtClean="0"/>
              <a:t>verwachtingen</a:t>
            </a:r>
            <a:endParaRPr lang="en-US" dirty="0" smtClean="0"/>
          </a:p>
          <a:p>
            <a:pPr eaLnBrk="1" hangingPunct="1"/>
            <a:r>
              <a:rPr lang="en-US" dirty="0" smtClean="0"/>
              <a:t>GAMMA </a:t>
            </a:r>
            <a:r>
              <a:rPr lang="en-US" dirty="0" err="1" smtClean="0"/>
              <a:t>differentieert</a:t>
            </a:r>
            <a:r>
              <a:rPr lang="en-US" dirty="0" smtClean="0"/>
              <a:t> de </a:t>
            </a:r>
            <a:r>
              <a:rPr lang="en-US" dirty="0" err="1" smtClean="0"/>
              <a:t>bevolking</a:t>
            </a:r>
            <a:r>
              <a:rPr lang="en-US" dirty="0" smtClean="0"/>
              <a:t> </a:t>
            </a:r>
            <a:r>
              <a:rPr lang="en-US" dirty="0" err="1" smtClean="0"/>
              <a:t>enkel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leeftijd</a:t>
            </a:r>
            <a:r>
              <a:rPr lang="en-US" dirty="0" smtClean="0"/>
              <a:t> en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inkomen</a:t>
            </a:r>
            <a:r>
              <a:rPr lang="en-US" dirty="0" smtClean="0"/>
              <a:t> of </a:t>
            </a:r>
            <a:r>
              <a:rPr lang="en-US" dirty="0" err="1" smtClean="0"/>
              <a:t>opleidingsniveau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Vergrijzingsstudies</a:t>
            </a:r>
            <a:endParaRPr lang="nl-NL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Studies </a:t>
            </a:r>
            <a:r>
              <a:rPr lang="en-US" dirty="0" err="1" smtClean="0"/>
              <a:t>focussen</a:t>
            </a:r>
            <a:r>
              <a:rPr lang="en-US" dirty="0" smtClean="0"/>
              <a:t> op de </a:t>
            </a: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termijn</a:t>
            </a:r>
            <a:endParaRPr lang="en-US" dirty="0" smtClean="0"/>
          </a:p>
          <a:p>
            <a:pPr eaLnBrk="1" hangingPunct="1"/>
            <a:r>
              <a:rPr lang="en-US" dirty="0" err="1" smtClean="0"/>
              <a:t>Uitkomsten</a:t>
            </a:r>
            <a:r>
              <a:rPr lang="en-US" dirty="0" smtClean="0"/>
              <a:t> </a:t>
            </a:r>
            <a:r>
              <a:rPr lang="en-US" dirty="0" err="1" smtClean="0"/>
              <a:t>toch</a:t>
            </a:r>
            <a:r>
              <a:rPr lang="en-US" dirty="0" smtClean="0"/>
              <a:t> erg </a:t>
            </a:r>
            <a:r>
              <a:rPr lang="en-US" dirty="0" err="1" smtClean="0"/>
              <a:t>gevoelig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aannames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Rente</a:t>
            </a:r>
            <a:r>
              <a:rPr lang="en-US" dirty="0" smtClean="0"/>
              <a:t> (</a:t>
            </a:r>
            <a:r>
              <a:rPr lang="en-US" dirty="0" err="1" smtClean="0"/>
              <a:t>discontovoet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Groei</a:t>
            </a:r>
            <a:r>
              <a:rPr lang="en-US" dirty="0" smtClean="0"/>
              <a:t> </a:t>
            </a:r>
            <a:r>
              <a:rPr lang="en-US" dirty="0" err="1" smtClean="0"/>
              <a:t>uitgaven</a:t>
            </a:r>
            <a:r>
              <a:rPr lang="en-US" dirty="0" smtClean="0"/>
              <a:t> </a:t>
            </a:r>
            <a:r>
              <a:rPr lang="en-US" dirty="0" err="1" smtClean="0"/>
              <a:t>zorgsector</a:t>
            </a:r>
            <a:endParaRPr lang="en-US" dirty="0" smtClean="0"/>
          </a:p>
          <a:p>
            <a:pPr lvl="1"/>
            <a:r>
              <a:rPr lang="en-US" dirty="0" smtClean="0"/>
              <a:t>Stand van de </a:t>
            </a:r>
            <a:r>
              <a:rPr lang="en-US" dirty="0" err="1" smtClean="0"/>
              <a:t>conjunctuur</a:t>
            </a:r>
            <a:r>
              <a:rPr lang="en-US" dirty="0" smtClean="0"/>
              <a:t> (</a:t>
            </a:r>
            <a:r>
              <a:rPr lang="en-US" i="1" dirty="0" smtClean="0"/>
              <a:t>output gap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err="1" smtClean="0"/>
              <a:t>Uitkomsten</a:t>
            </a:r>
            <a:r>
              <a:rPr lang="en-US" dirty="0" smtClean="0"/>
              <a:t> </a:t>
            </a:r>
            <a:r>
              <a:rPr lang="en-US" dirty="0" err="1" smtClean="0"/>
              <a:t>kwetsbaar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politieke</a:t>
            </a:r>
            <a:r>
              <a:rPr lang="en-US" dirty="0" smtClean="0"/>
              <a:t> </a:t>
            </a:r>
            <a:r>
              <a:rPr lang="en-US" smtClean="0"/>
              <a:t>misinterpretatie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12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848600" cy="5084762"/>
          </a:xfrm>
        </p:spPr>
        <p:txBody>
          <a:bodyPr/>
          <a:lstStyle/>
          <a:p>
            <a:r>
              <a:rPr lang="en-GB" dirty="0" err="1" smtClean="0"/>
              <a:t>Spectaculaire</a:t>
            </a:r>
            <a:r>
              <a:rPr lang="en-GB" dirty="0" smtClean="0"/>
              <a:t> </a:t>
            </a:r>
            <a:r>
              <a:rPr lang="en-GB" dirty="0" err="1" smtClean="0"/>
              <a:t>daling</a:t>
            </a:r>
            <a:r>
              <a:rPr lang="en-GB" dirty="0" smtClean="0"/>
              <a:t> van </a:t>
            </a:r>
            <a:r>
              <a:rPr lang="en-GB" dirty="0" err="1" smtClean="0"/>
              <a:t>geboortecijfers</a:t>
            </a:r>
            <a:endParaRPr lang="en-GB" dirty="0" smtClean="0"/>
          </a:p>
          <a:p>
            <a:pPr lvl="1"/>
            <a:r>
              <a:rPr lang="en-GB" dirty="0" smtClean="0"/>
              <a:t>in 20e </a:t>
            </a:r>
            <a:r>
              <a:rPr lang="en-GB" dirty="0" err="1" smtClean="0"/>
              <a:t>eeuw</a:t>
            </a:r>
            <a:r>
              <a:rPr lang="en-GB" dirty="0" smtClean="0"/>
              <a:t>, </a:t>
            </a:r>
            <a:r>
              <a:rPr lang="en-GB" dirty="0" err="1" smtClean="0"/>
              <a:t>internationaal</a:t>
            </a:r>
            <a:r>
              <a:rPr lang="en-GB" dirty="0" smtClean="0"/>
              <a:t> </a:t>
            </a:r>
            <a:r>
              <a:rPr lang="en-GB" dirty="0" err="1" smtClean="0"/>
              <a:t>fenomeen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Mogelijke</a:t>
            </a:r>
            <a:r>
              <a:rPr lang="en-GB" dirty="0" smtClean="0"/>
              <a:t> </a:t>
            </a:r>
            <a:r>
              <a:rPr lang="en-GB" dirty="0" err="1" smtClean="0"/>
              <a:t>redenen</a:t>
            </a:r>
            <a:endParaRPr lang="en-GB" dirty="0" smtClean="0"/>
          </a:p>
          <a:p>
            <a:pPr lvl="1"/>
            <a:r>
              <a:rPr lang="en-GB" dirty="0" err="1" smtClean="0"/>
              <a:t>Economische</a:t>
            </a:r>
            <a:r>
              <a:rPr lang="en-GB" dirty="0" smtClean="0"/>
              <a:t> </a:t>
            </a:r>
            <a:r>
              <a:rPr lang="en-GB" dirty="0" err="1" smtClean="0"/>
              <a:t>groei</a:t>
            </a:r>
            <a:endParaRPr lang="en-GB" dirty="0" smtClean="0"/>
          </a:p>
          <a:p>
            <a:pPr lvl="1"/>
            <a:r>
              <a:rPr lang="en-GB" dirty="0" err="1" smtClean="0"/>
              <a:t>Toenemende</a:t>
            </a:r>
            <a:r>
              <a:rPr lang="en-GB" dirty="0" smtClean="0"/>
              <a:t> </a:t>
            </a:r>
            <a:r>
              <a:rPr lang="en-GB" dirty="0" err="1" smtClean="0"/>
              <a:t>arbeidsparticipatie</a:t>
            </a:r>
            <a:r>
              <a:rPr lang="en-GB" dirty="0" smtClean="0"/>
              <a:t> </a:t>
            </a:r>
            <a:r>
              <a:rPr lang="en-GB" dirty="0" err="1" smtClean="0"/>
              <a:t>vrouwen</a:t>
            </a:r>
            <a:endParaRPr lang="en-GB" dirty="0" smtClean="0"/>
          </a:p>
          <a:p>
            <a:pPr lvl="1"/>
            <a:r>
              <a:rPr lang="en-GB" dirty="0" err="1" smtClean="0"/>
              <a:t>Uitvinding</a:t>
            </a:r>
            <a:r>
              <a:rPr lang="en-GB" dirty="0" smtClean="0"/>
              <a:t> </a:t>
            </a:r>
            <a:r>
              <a:rPr lang="en-GB" dirty="0" err="1" smtClean="0"/>
              <a:t>anticonceptie</a:t>
            </a:r>
            <a:endParaRPr lang="en-GB" dirty="0" smtClean="0"/>
          </a:p>
          <a:p>
            <a:pPr lvl="1"/>
            <a:r>
              <a:rPr lang="en-GB" dirty="0" err="1" smtClean="0"/>
              <a:t>Daling</a:t>
            </a:r>
            <a:r>
              <a:rPr lang="en-GB" dirty="0" smtClean="0"/>
              <a:t> </a:t>
            </a:r>
            <a:r>
              <a:rPr lang="en-GB" dirty="0" err="1" smtClean="0"/>
              <a:t>sterftecijfers</a:t>
            </a:r>
            <a:endParaRPr lang="en-GB" dirty="0" smtClean="0"/>
          </a:p>
          <a:p>
            <a:pPr lvl="1"/>
            <a:r>
              <a:rPr lang="en-GB" dirty="0" err="1" smtClean="0"/>
              <a:t>Uitbreiding</a:t>
            </a:r>
            <a:r>
              <a:rPr lang="en-GB" dirty="0" smtClean="0"/>
              <a:t> </a:t>
            </a:r>
            <a:r>
              <a:rPr lang="en-GB" dirty="0" err="1" smtClean="0"/>
              <a:t>pensioenstelsels</a:t>
            </a: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Vergrijzing: wat is er aan de hand?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Klein GAMMA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Klein GAMMA </a:t>
            </a:r>
            <a:r>
              <a:rPr lang="en-GB" dirty="0" err="1" smtClean="0"/>
              <a:t>verschilt</a:t>
            </a:r>
            <a:r>
              <a:rPr lang="en-GB" dirty="0" smtClean="0"/>
              <a:t> in </a:t>
            </a:r>
            <a:r>
              <a:rPr lang="en-GB" dirty="0" err="1" smtClean="0"/>
              <a:t>drie</a:t>
            </a:r>
            <a:r>
              <a:rPr lang="en-GB" dirty="0" smtClean="0"/>
              <a:t> </a:t>
            </a:r>
            <a:r>
              <a:rPr lang="en-GB" dirty="0" err="1" smtClean="0"/>
              <a:t>opzichten</a:t>
            </a:r>
            <a:r>
              <a:rPr lang="en-GB" dirty="0" smtClean="0"/>
              <a:t> van GAMMA:</a:t>
            </a:r>
          </a:p>
          <a:p>
            <a:pPr lvl="1" eaLnBrk="1" hangingPunct="1"/>
            <a:r>
              <a:rPr lang="en-GB" dirty="0" err="1" smtClean="0"/>
              <a:t>Modellering</a:t>
            </a:r>
            <a:r>
              <a:rPr lang="en-GB" dirty="0" smtClean="0"/>
              <a:t> van </a:t>
            </a:r>
            <a:r>
              <a:rPr lang="en-GB" dirty="0" err="1" smtClean="0"/>
              <a:t>instituties</a:t>
            </a:r>
            <a:r>
              <a:rPr lang="en-GB" dirty="0" smtClean="0"/>
              <a:t> in de </a:t>
            </a:r>
            <a:r>
              <a:rPr lang="en-GB" dirty="0" err="1" smtClean="0"/>
              <a:t>publieke</a:t>
            </a:r>
            <a:r>
              <a:rPr lang="en-GB" dirty="0" smtClean="0"/>
              <a:t> sector is minder </a:t>
            </a:r>
            <a:r>
              <a:rPr lang="en-GB" dirty="0" err="1" smtClean="0"/>
              <a:t>gedetailleerd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Eenheidsperiode</a:t>
            </a:r>
            <a:r>
              <a:rPr lang="en-GB" dirty="0" smtClean="0"/>
              <a:t> is 5 </a:t>
            </a:r>
            <a:r>
              <a:rPr lang="en-GB" dirty="0" err="1" smtClean="0"/>
              <a:t>jaar</a:t>
            </a:r>
            <a:r>
              <a:rPr lang="en-GB" dirty="0" smtClean="0"/>
              <a:t> in </a:t>
            </a:r>
            <a:r>
              <a:rPr lang="en-GB" dirty="0" err="1" smtClean="0"/>
              <a:t>plaats</a:t>
            </a:r>
            <a:r>
              <a:rPr lang="en-GB" dirty="0" smtClean="0"/>
              <a:t> van 1 </a:t>
            </a:r>
            <a:r>
              <a:rPr lang="en-GB" dirty="0" err="1" smtClean="0"/>
              <a:t>jaar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Calibratie</a:t>
            </a:r>
            <a:r>
              <a:rPr lang="en-GB" dirty="0" smtClean="0"/>
              <a:t> op </a:t>
            </a:r>
            <a:r>
              <a:rPr lang="en-GB" dirty="0" err="1" smtClean="0"/>
              <a:t>kerngegevens</a:t>
            </a:r>
            <a:r>
              <a:rPr lang="en-GB" dirty="0" smtClean="0"/>
              <a:t> van de </a:t>
            </a:r>
            <a:r>
              <a:rPr lang="en-GB" dirty="0" err="1" smtClean="0"/>
              <a:t>Nederlandse</a:t>
            </a:r>
            <a:r>
              <a:rPr lang="en-GB" dirty="0" smtClean="0"/>
              <a:t> </a:t>
            </a:r>
            <a:r>
              <a:rPr lang="en-GB" dirty="0" err="1" smtClean="0"/>
              <a:t>economie</a:t>
            </a:r>
            <a:r>
              <a:rPr lang="en-GB" dirty="0" smtClean="0"/>
              <a:t> minder </a:t>
            </a:r>
            <a:r>
              <a:rPr lang="en-GB" dirty="0" err="1" smtClean="0"/>
              <a:t>gedetailleerd</a:t>
            </a:r>
            <a:endParaRPr lang="en-GB" dirty="0" smtClean="0"/>
          </a:p>
          <a:p>
            <a:pPr eaLnBrk="1" hangingPunct="1"/>
            <a:r>
              <a:rPr lang="en-GB" dirty="0" smtClean="0"/>
              <a:t>Klein GAMMA</a:t>
            </a:r>
          </a:p>
          <a:p>
            <a:pPr lvl="1" eaLnBrk="1" hangingPunct="1"/>
            <a:r>
              <a:rPr lang="en-GB" dirty="0" err="1" smtClean="0"/>
              <a:t>Geeft</a:t>
            </a:r>
            <a:r>
              <a:rPr lang="en-GB" dirty="0" smtClean="0"/>
              <a:t> </a:t>
            </a:r>
            <a:r>
              <a:rPr lang="en-GB" dirty="0" err="1" smtClean="0"/>
              <a:t>snel</a:t>
            </a:r>
            <a:r>
              <a:rPr lang="en-GB" dirty="0" smtClean="0"/>
              <a:t> </a:t>
            </a:r>
            <a:r>
              <a:rPr lang="en-GB" dirty="0" err="1" smtClean="0"/>
              <a:t>inzicht</a:t>
            </a:r>
            <a:r>
              <a:rPr lang="en-GB" dirty="0" smtClean="0"/>
              <a:t> in de </a:t>
            </a:r>
            <a:r>
              <a:rPr lang="en-GB" dirty="0" err="1" smtClean="0"/>
              <a:t>basismechanismen</a:t>
            </a:r>
            <a:r>
              <a:rPr lang="en-GB" dirty="0" smtClean="0"/>
              <a:t> van GAMMA (Klein GAMMA 10-25 </a:t>
            </a:r>
            <a:r>
              <a:rPr lang="en-GB" dirty="0" err="1" smtClean="0"/>
              <a:t>maal</a:t>
            </a:r>
            <a:r>
              <a:rPr lang="en-GB" dirty="0" smtClean="0"/>
              <a:t> </a:t>
            </a:r>
            <a:r>
              <a:rPr lang="en-GB" dirty="0" err="1" smtClean="0"/>
              <a:t>sneller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GAMMA)</a:t>
            </a:r>
          </a:p>
          <a:p>
            <a:pPr lvl="1" eaLnBrk="1" hangingPunct="1"/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</a:t>
            </a:r>
            <a:r>
              <a:rPr lang="en-GB" dirty="0" err="1" smtClean="0"/>
              <a:t>gebruikt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het </a:t>
            </a:r>
            <a:r>
              <a:rPr lang="en-GB" dirty="0" err="1" smtClean="0"/>
              <a:t>maken</a:t>
            </a:r>
            <a:r>
              <a:rPr lang="en-GB" dirty="0" smtClean="0"/>
              <a:t> van </a:t>
            </a:r>
            <a:r>
              <a:rPr lang="en-GB" dirty="0" err="1" smtClean="0"/>
              <a:t>officiële</a:t>
            </a:r>
            <a:r>
              <a:rPr lang="en-GB" dirty="0" smtClean="0"/>
              <a:t> prognoses of </a:t>
            </a:r>
            <a:r>
              <a:rPr lang="en-GB" dirty="0" err="1" smtClean="0"/>
              <a:t>simulaties</a:t>
            </a:r>
            <a:endParaRPr lang="en-GB" dirty="0" smtClean="0"/>
          </a:p>
          <a:p>
            <a:pPr lvl="1" eaLnBrk="1" hangingPunct="1"/>
            <a:endParaRPr lang="en-GB" dirty="0" smtClean="0"/>
          </a:p>
          <a:p>
            <a:pPr lvl="1" eaLnBrk="1" hangingPunct="1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Klein GAMMA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12875"/>
            <a:ext cx="6911975" cy="5257800"/>
          </a:xfrm>
        </p:spPr>
        <p:txBody>
          <a:bodyPr/>
          <a:lstStyle/>
          <a:p>
            <a:pPr eaLnBrk="1" hangingPunct="1"/>
            <a:r>
              <a:rPr lang="en-GB" dirty="0" err="1" smtClean="0"/>
              <a:t>Overlappende</a:t>
            </a:r>
            <a:r>
              <a:rPr lang="en-GB" dirty="0" smtClean="0"/>
              <a:t> </a:t>
            </a:r>
            <a:r>
              <a:rPr lang="en-GB" dirty="0" err="1" smtClean="0"/>
              <a:t>generaties</a:t>
            </a:r>
            <a:r>
              <a:rPr lang="en-GB" dirty="0" smtClean="0"/>
              <a:t> van </a:t>
            </a:r>
            <a:r>
              <a:rPr lang="en-GB" dirty="0" err="1" smtClean="0"/>
              <a:t>huishoudens</a:t>
            </a:r>
            <a:endParaRPr lang="en-GB" dirty="0" smtClean="0"/>
          </a:p>
          <a:p>
            <a:pPr lvl="1" eaLnBrk="1" hangingPunct="1"/>
            <a:r>
              <a:rPr lang="en-GB" dirty="0" smtClean="0"/>
              <a:t>1-4: </a:t>
            </a:r>
            <a:r>
              <a:rPr lang="en-GB" dirty="0" err="1" smtClean="0"/>
              <a:t>kinderen</a:t>
            </a:r>
            <a:endParaRPr lang="en-GB" dirty="0" smtClean="0"/>
          </a:p>
          <a:p>
            <a:pPr lvl="1" eaLnBrk="1" hangingPunct="1"/>
            <a:r>
              <a:rPr lang="en-GB" dirty="0" smtClean="0"/>
              <a:t>5-13: </a:t>
            </a:r>
            <a:r>
              <a:rPr lang="en-GB" dirty="0" err="1" smtClean="0"/>
              <a:t>werkende</a:t>
            </a:r>
            <a:r>
              <a:rPr lang="en-GB" dirty="0" smtClean="0"/>
              <a:t> </a:t>
            </a:r>
            <a:r>
              <a:rPr lang="en-GB" dirty="0" err="1" smtClean="0"/>
              <a:t>generaties</a:t>
            </a:r>
            <a:endParaRPr lang="en-GB" dirty="0" smtClean="0"/>
          </a:p>
          <a:p>
            <a:pPr lvl="1" eaLnBrk="1" hangingPunct="1"/>
            <a:r>
              <a:rPr lang="en-GB" dirty="0" smtClean="0"/>
              <a:t>14-20: </a:t>
            </a:r>
            <a:r>
              <a:rPr lang="en-GB" dirty="0" err="1" smtClean="0"/>
              <a:t>gepensioneerde</a:t>
            </a:r>
            <a:r>
              <a:rPr lang="en-GB" dirty="0" smtClean="0"/>
              <a:t> </a:t>
            </a:r>
            <a:r>
              <a:rPr lang="en-GB" dirty="0" err="1" smtClean="0"/>
              <a:t>generaties</a:t>
            </a:r>
            <a:endParaRPr lang="en-GB" dirty="0" smtClean="0"/>
          </a:p>
          <a:p>
            <a:pPr eaLnBrk="1" hangingPunct="1"/>
            <a:r>
              <a:rPr lang="en-GB" dirty="0" err="1" smtClean="0"/>
              <a:t>Ondernemingen</a:t>
            </a:r>
            <a:r>
              <a:rPr lang="en-GB" dirty="0" smtClean="0"/>
              <a:t> (RA)</a:t>
            </a:r>
          </a:p>
          <a:p>
            <a:pPr lvl="1" eaLnBrk="1" hangingPunct="1"/>
            <a:r>
              <a:rPr lang="en-GB" dirty="0" err="1" smtClean="0"/>
              <a:t>Beslissen</a:t>
            </a:r>
            <a:r>
              <a:rPr lang="en-GB" dirty="0" smtClean="0"/>
              <a:t> over </a:t>
            </a:r>
            <a:r>
              <a:rPr lang="en-GB" dirty="0" err="1" smtClean="0"/>
              <a:t>vraag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</a:t>
            </a:r>
            <a:r>
              <a:rPr lang="en-GB" dirty="0" err="1" smtClean="0"/>
              <a:t>arbeid</a:t>
            </a:r>
            <a:r>
              <a:rPr lang="en-GB" dirty="0" smtClean="0"/>
              <a:t> en </a:t>
            </a:r>
            <a:r>
              <a:rPr lang="en-GB" dirty="0" err="1" smtClean="0"/>
              <a:t>kapitaal</a:t>
            </a:r>
            <a:endParaRPr lang="en-GB" dirty="0" smtClean="0"/>
          </a:p>
          <a:p>
            <a:pPr eaLnBrk="1" hangingPunct="1"/>
            <a:r>
              <a:rPr lang="en-GB" dirty="0" err="1" smtClean="0"/>
              <a:t>Overheid</a:t>
            </a:r>
            <a:r>
              <a:rPr lang="en-GB" dirty="0" smtClean="0"/>
              <a:t> (</a:t>
            </a:r>
            <a:r>
              <a:rPr lang="en-GB" dirty="0" err="1" smtClean="0"/>
              <a:t>inclusief</a:t>
            </a:r>
            <a:r>
              <a:rPr lang="en-GB" dirty="0" smtClean="0"/>
              <a:t> AOW)</a:t>
            </a:r>
          </a:p>
          <a:p>
            <a:pPr eaLnBrk="1" hangingPunct="1"/>
            <a:r>
              <a:rPr lang="en-GB" dirty="0" err="1" smtClean="0"/>
              <a:t>Pensioenfondsen</a:t>
            </a:r>
            <a:r>
              <a:rPr lang="en-GB" dirty="0" smtClean="0"/>
              <a:t> (</a:t>
            </a:r>
            <a:r>
              <a:rPr lang="en-GB" dirty="0" err="1" smtClean="0"/>
              <a:t>aanvullende</a:t>
            </a:r>
            <a:r>
              <a:rPr lang="en-GB" dirty="0" smtClean="0"/>
              <a:t> </a:t>
            </a:r>
            <a:r>
              <a:rPr lang="en-GB" dirty="0" err="1" smtClean="0"/>
              <a:t>pensioenen</a:t>
            </a:r>
            <a:r>
              <a:rPr lang="en-GB" dirty="0" smtClean="0"/>
              <a:t>) (RA)</a:t>
            </a:r>
          </a:p>
          <a:p>
            <a:pPr lvl="1" eaLnBrk="1" hangingPunct="1"/>
            <a:r>
              <a:rPr lang="en-GB" dirty="0" err="1" smtClean="0"/>
              <a:t>Beslissen</a:t>
            </a:r>
            <a:r>
              <a:rPr lang="en-GB" dirty="0" smtClean="0"/>
              <a:t> over </a:t>
            </a:r>
            <a:r>
              <a:rPr lang="en-GB" dirty="0" err="1" smtClean="0"/>
              <a:t>premietarief</a:t>
            </a:r>
            <a:r>
              <a:rPr lang="en-GB" dirty="0" smtClean="0"/>
              <a:t> en </a:t>
            </a:r>
            <a:r>
              <a:rPr lang="en-GB" dirty="0" err="1" smtClean="0"/>
              <a:t>indexatiepercentage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Klein GAMMA</a:t>
            </a:r>
            <a:endParaRPr lang="nl-NL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268413"/>
            <a:ext cx="6911975" cy="5257800"/>
          </a:xfrm>
        </p:spPr>
        <p:txBody>
          <a:bodyPr/>
          <a:lstStyle/>
          <a:p>
            <a:pPr eaLnBrk="1" hangingPunct="1"/>
            <a:r>
              <a:rPr lang="en-GB" dirty="0" err="1" smtClean="0"/>
              <a:t>Demografie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Initiële</a:t>
            </a:r>
            <a:r>
              <a:rPr lang="en-GB" dirty="0" smtClean="0"/>
              <a:t> </a:t>
            </a:r>
            <a:r>
              <a:rPr lang="en-GB" dirty="0" err="1" smtClean="0"/>
              <a:t>leeftijdsstructuur</a:t>
            </a:r>
            <a:r>
              <a:rPr lang="en-GB" dirty="0" smtClean="0"/>
              <a:t> van de </a:t>
            </a:r>
            <a:r>
              <a:rPr lang="en-GB" dirty="0" err="1" smtClean="0"/>
              <a:t>bevolking</a:t>
            </a:r>
            <a:r>
              <a:rPr lang="en-GB" dirty="0" smtClean="0"/>
              <a:t>, </a:t>
            </a:r>
            <a:r>
              <a:rPr lang="en-GB" dirty="0" err="1" smtClean="0"/>
              <a:t>fertiliteitskansen</a:t>
            </a:r>
            <a:r>
              <a:rPr lang="en-GB" dirty="0" smtClean="0"/>
              <a:t> en </a:t>
            </a:r>
            <a:r>
              <a:rPr lang="en-GB" dirty="0" err="1" smtClean="0"/>
              <a:t>sterftekansen</a:t>
            </a:r>
            <a:r>
              <a:rPr lang="en-GB" dirty="0" smtClean="0"/>
              <a:t> </a:t>
            </a:r>
            <a:r>
              <a:rPr lang="en-GB" dirty="0" err="1" smtClean="0"/>
              <a:t>gedurende</a:t>
            </a:r>
            <a:r>
              <a:rPr lang="en-GB" dirty="0" smtClean="0"/>
              <a:t> de </a:t>
            </a:r>
            <a:r>
              <a:rPr lang="en-GB" dirty="0" err="1" smtClean="0"/>
              <a:t>projectieperiode</a:t>
            </a:r>
            <a:r>
              <a:rPr lang="en-GB" dirty="0" smtClean="0"/>
              <a:t> </a:t>
            </a:r>
            <a:r>
              <a:rPr lang="en-GB" dirty="0" err="1" smtClean="0"/>
              <a:t>gezamenlijk</a:t>
            </a:r>
            <a:r>
              <a:rPr lang="en-GB" dirty="0" smtClean="0"/>
              <a:t> </a:t>
            </a:r>
            <a:r>
              <a:rPr lang="en-GB" dirty="0" err="1" smtClean="0"/>
              <a:t>bepalend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demografie</a:t>
            </a:r>
            <a:r>
              <a:rPr lang="en-GB" dirty="0" smtClean="0"/>
              <a:t>, i.e. </a:t>
            </a:r>
            <a:r>
              <a:rPr lang="en-GB" dirty="0" err="1" smtClean="0"/>
              <a:t>grootte</a:t>
            </a:r>
            <a:r>
              <a:rPr lang="en-GB" dirty="0" smtClean="0"/>
              <a:t> en </a:t>
            </a:r>
            <a:r>
              <a:rPr lang="en-GB" dirty="0" err="1" smtClean="0"/>
              <a:t>leeftijdsstructuur</a:t>
            </a:r>
            <a:r>
              <a:rPr lang="en-GB" dirty="0" smtClean="0"/>
              <a:t> van de </a:t>
            </a:r>
            <a:r>
              <a:rPr lang="en-GB" dirty="0" err="1" smtClean="0"/>
              <a:t>bevolking</a:t>
            </a:r>
            <a:r>
              <a:rPr lang="en-GB" dirty="0" smtClean="0"/>
              <a:t> </a:t>
            </a:r>
            <a:r>
              <a:rPr lang="en-GB" dirty="0" err="1" smtClean="0"/>
              <a:t>gedurende</a:t>
            </a:r>
            <a:r>
              <a:rPr lang="en-GB" dirty="0" smtClean="0"/>
              <a:t> de </a:t>
            </a:r>
            <a:r>
              <a:rPr lang="en-GB" dirty="0" err="1" smtClean="0"/>
              <a:t>projectieperiode</a:t>
            </a:r>
            <a:r>
              <a:rPr lang="en-GB" dirty="0" smtClean="0"/>
              <a:t> (</a:t>
            </a:r>
            <a:r>
              <a:rPr lang="en-GB" dirty="0" err="1" smtClean="0"/>
              <a:t>dus</a:t>
            </a:r>
            <a:r>
              <a:rPr lang="en-GB" dirty="0" smtClean="0"/>
              <a:t> </a:t>
            </a:r>
            <a:r>
              <a:rPr lang="en-GB" dirty="0" err="1" smtClean="0"/>
              <a:t>ook</a:t>
            </a:r>
            <a:r>
              <a:rPr lang="en-GB" dirty="0" smtClean="0"/>
              <a:t> de </a:t>
            </a:r>
            <a:r>
              <a:rPr lang="en-GB" dirty="0" err="1" smtClean="0"/>
              <a:t>afhankelijkheidsratio</a:t>
            </a:r>
            <a:r>
              <a:rPr lang="en-GB" dirty="0" smtClean="0"/>
              <a:t>)</a:t>
            </a:r>
          </a:p>
          <a:p>
            <a:pPr eaLnBrk="1" hangingPunct="1"/>
            <a:r>
              <a:rPr lang="en-GB" dirty="0" err="1" smtClean="0"/>
              <a:t>Levenscyclusmodel</a:t>
            </a:r>
            <a:r>
              <a:rPr lang="en-GB" dirty="0" smtClean="0"/>
              <a:t> </a:t>
            </a:r>
            <a:r>
              <a:rPr lang="en-GB" dirty="0" err="1" smtClean="0"/>
              <a:t>huishoudens</a:t>
            </a:r>
            <a:r>
              <a:rPr lang="en-GB" dirty="0" smtClean="0"/>
              <a:t> </a:t>
            </a:r>
            <a:r>
              <a:rPr lang="en-GB" dirty="0" err="1" smtClean="0"/>
              <a:t>bepaalt</a:t>
            </a:r>
            <a:endParaRPr lang="en-GB" dirty="0" smtClean="0"/>
          </a:p>
          <a:p>
            <a:pPr lvl="1" eaLnBrk="1" hangingPunct="1"/>
            <a:r>
              <a:rPr lang="en-GB" dirty="0" smtClean="0"/>
              <a:t>De </a:t>
            </a:r>
            <a:r>
              <a:rPr lang="en-GB" dirty="0" err="1" smtClean="0"/>
              <a:t>allocatie</a:t>
            </a:r>
            <a:r>
              <a:rPr lang="en-GB" dirty="0" smtClean="0"/>
              <a:t> van </a:t>
            </a:r>
            <a:r>
              <a:rPr lang="en-GB" dirty="0" err="1" smtClean="0"/>
              <a:t>inkomen</a:t>
            </a:r>
            <a:r>
              <a:rPr lang="en-GB" dirty="0" smtClean="0"/>
              <a:t> over </a:t>
            </a:r>
            <a:r>
              <a:rPr lang="en-GB" dirty="0" err="1" smtClean="0"/>
              <a:t>consumptie</a:t>
            </a:r>
            <a:r>
              <a:rPr lang="en-GB" dirty="0" smtClean="0"/>
              <a:t> en </a:t>
            </a:r>
            <a:r>
              <a:rPr lang="en-GB" dirty="0" err="1" smtClean="0"/>
              <a:t>besparingen</a:t>
            </a:r>
            <a:endParaRPr lang="en-GB" dirty="0" smtClean="0"/>
          </a:p>
          <a:p>
            <a:pPr lvl="1" eaLnBrk="1" hangingPunct="1"/>
            <a:r>
              <a:rPr lang="en-GB" dirty="0" smtClean="0"/>
              <a:t>De </a:t>
            </a:r>
            <a:r>
              <a:rPr lang="en-GB" dirty="0" err="1" smtClean="0"/>
              <a:t>allocatie</a:t>
            </a:r>
            <a:r>
              <a:rPr lang="en-GB" dirty="0" smtClean="0"/>
              <a:t> van </a:t>
            </a:r>
            <a:r>
              <a:rPr lang="en-GB" dirty="0" err="1" smtClean="0"/>
              <a:t>beschikbare</a:t>
            </a:r>
            <a:r>
              <a:rPr lang="en-GB" dirty="0" smtClean="0"/>
              <a:t> </a:t>
            </a:r>
            <a:r>
              <a:rPr lang="en-GB" dirty="0" err="1" smtClean="0"/>
              <a:t>tijd</a:t>
            </a:r>
            <a:r>
              <a:rPr lang="en-GB" dirty="0" smtClean="0"/>
              <a:t> over </a:t>
            </a:r>
            <a:r>
              <a:rPr lang="en-GB" dirty="0" err="1" smtClean="0"/>
              <a:t>vrije</a:t>
            </a:r>
            <a:r>
              <a:rPr lang="en-GB" dirty="0" smtClean="0"/>
              <a:t> </a:t>
            </a:r>
            <a:r>
              <a:rPr lang="en-GB" dirty="0" err="1" smtClean="0"/>
              <a:t>tijd</a:t>
            </a:r>
            <a:r>
              <a:rPr lang="en-GB" dirty="0" smtClean="0"/>
              <a:t> en </a:t>
            </a:r>
            <a:r>
              <a:rPr lang="en-GB" dirty="0" err="1" smtClean="0"/>
              <a:t>arbeidsaanbod</a:t>
            </a:r>
            <a:endParaRPr lang="en-GB" dirty="0" smtClean="0"/>
          </a:p>
          <a:p>
            <a:pPr lvl="1" eaLnBrk="1" hangingPunct="1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Klein GAMMA</a:t>
            </a:r>
            <a:endParaRPr lang="nl-NL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600200"/>
            <a:ext cx="6911975" cy="3844925"/>
          </a:xfrm>
        </p:spPr>
        <p:txBody>
          <a:bodyPr/>
          <a:lstStyle/>
          <a:p>
            <a:pPr eaLnBrk="1" hangingPunct="1"/>
            <a:r>
              <a:rPr lang="en-GB" dirty="0" err="1"/>
              <a:t>Neoklassieke</a:t>
            </a:r>
            <a:r>
              <a:rPr lang="en-GB" dirty="0"/>
              <a:t> model van </a:t>
            </a:r>
            <a:r>
              <a:rPr lang="en-GB" dirty="0" err="1"/>
              <a:t>ondernemingen</a:t>
            </a:r>
            <a:r>
              <a:rPr lang="en-GB" dirty="0"/>
              <a:t> </a:t>
            </a:r>
            <a:r>
              <a:rPr lang="en-GB" dirty="0" err="1"/>
              <a:t>bepaalt</a:t>
            </a:r>
            <a:endParaRPr lang="en-GB" dirty="0"/>
          </a:p>
          <a:p>
            <a:pPr lvl="1"/>
            <a:r>
              <a:rPr lang="en-GB" dirty="0" err="1"/>
              <a:t>Vraag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arbeid</a:t>
            </a:r>
            <a:endParaRPr lang="en-GB" dirty="0"/>
          </a:p>
          <a:p>
            <a:pPr eaLnBrk="1" hangingPunct="1"/>
            <a:r>
              <a:rPr lang="en-GB" dirty="0" err="1" smtClean="0"/>
              <a:t>Beleid</a:t>
            </a:r>
            <a:r>
              <a:rPr lang="en-GB" dirty="0" smtClean="0"/>
              <a:t> en </a:t>
            </a:r>
            <a:r>
              <a:rPr lang="en-GB" dirty="0" err="1" smtClean="0"/>
              <a:t>ontwikkeling</a:t>
            </a:r>
            <a:r>
              <a:rPr lang="en-GB" dirty="0" smtClean="0"/>
              <a:t> van de </a:t>
            </a:r>
            <a:r>
              <a:rPr lang="en-GB" dirty="0" err="1" smtClean="0"/>
              <a:t>economie</a:t>
            </a:r>
            <a:r>
              <a:rPr lang="en-GB" dirty="0" smtClean="0"/>
              <a:t> </a:t>
            </a:r>
            <a:r>
              <a:rPr lang="en-GB" dirty="0" err="1" smtClean="0"/>
              <a:t>bepalen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Primair</a:t>
            </a:r>
            <a:r>
              <a:rPr lang="en-GB" dirty="0" smtClean="0"/>
              <a:t> EMU-</a:t>
            </a:r>
            <a:r>
              <a:rPr lang="en-GB" dirty="0" err="1" smtClean="0"/>
              <a:t>saldo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Totale</a:t>
            </a:r>
            <a:r>
              <a:rPr lang="en-GB" dirty="0" smtClean="0"/>
              <a:t> EMU-</a:t>
            </a:r>
            <a:r>
              <a:rPr lang="en-GB" dirty="0" err="1" smtClean="0"/>
              <a:t>saldo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Overheidsschuld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Klein GAMMA</a:t>
            </a:r>
            <a:endParaRPr lang="nl-NL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Ontwikkeling</a:t>
            </a:r>
            <a:r>
              <a:rPr lang="en-GB" dirty="0" smtClean="0"/>
              <a:t> van de </a:t>
            </a:r>
            <a:r>
              <a:rPr lang="en-GB" dirty="0" err="1" smtClean="0"/>
              <a:t>economie</a:t>
            </a:r>
            <a:r>
              <a:rPr lang="en-GB" dirty="0" smtClean="0"/>
              <a:t> door de </a:t>
            </a:r>
            <a:r>
              <a:rPr lang="en-GB" dirty="0" err="1" smtClean="0"/>
              <a:t>tijd</a:t>
            </a:r>
            <a:r>
              <a:rPr lang="en-GB" dirty="0" smtClean="0"/>
              <a:t> in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houdbaar</a:t>
            </a:r>
            <a:r>
              <a:rPr lang="en-GB" dirty="0" smtClean="0"/>
              <a:t> </a:t>
            </a:r>
            <a:r>
              <a:rPr lang="en-GB" dirty="0" err="1" smtClean="0"/>
              <a:t>gemaakt</a:t>
            </a:r>
            <a:r>
              <a:rPr lang="en-GB" dirty="0" smtClean="0"/>
              <a:t> scenario </a:t>
            </a:r>
            <a:r>
              <a:rPr lang="en-GB" dirty="0" err="1" smtClean="0"/>
              <a:t>bepaalt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Impliciete</a:t>
            </a:r>
            <a:r>
              <a:rPr lang="en-GB" dirty="0" smtClean="0"/>
              <a:t> </a:t>
            </a:r>
            <a:r>
              <a:rPr lang="en-GB" dirty="0" err="1" smtClean="0"/>
              <a:t>overheidsschuld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Totale</a:t>
            </a:r>
            <a:r>
              <a:rPr lang="en-GB" dirty="0" smtClean="0"/>
              <a:t> </a:t>
            </a:r>
            <a:r>
              <a:rPr lang="en-GB" dirty="0" err="1" smtClean="0"/>
              <a:t>overheidsschuld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Houdbaarheidstekort</a:t>
            </a:r>
            <a:endParaRPr lang="en-GB" dirty="0" smtClean="0"/>
          </a:p>
          <a:p>
            <a:pPr eaLnBrk="1" hangingPunct="1"/>
            <a:r>
              <a:rPr lang="en-GB" dirty="0" err="1" smtClean="0"/>
              <a:t>Technische</a:t>
            </a:r>
            <a:r>
              <a:rPr lang="en-GB" dirty="0" smtClean="0"/>
              <a:t> </a:t>
            </a:r>
            <a:r>
              <a:rPr lang="en-GB" dirty="0" err="1" smtClean="0"/>
              <a:t>veronderstelling</a:t>
            </a:r>
            <a:endParaRPr lang="en-GB" dirty="0" smtClean="0"/>
          </a:p>
          <a:p>
            <a:pPr lvl="1" eaLnBrk="1" hangingPunct="1"/>
            <a:r>
              <a:rPr lang="en-GB" dirty="0" smtClean="0"/>
              <a:t>De </a:t>
            </a:r>
            <a:r>
              <a:rPr lang="en-GB" dirty="0" err="1" smtClean="0"/>
              <a:t>overheidsfinanciën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</a:t>
            </a:r>
            <a:r>
              <a:rPr lang="en-GB" dirty="0" err="1" smtClean="0"/>
              <a:t>houdbaar</a:t>
            </a:r>
            <a:r>
              <a:rPr lang="en-GB" dirty="0" smtClean="0"/>
              <a:t> </a:t>
            </a:r>
            <a:r>
              <a:rPr lang="en-GB" dirty="0" err="1" smtClean="0"/>
              <a:t>gemaakt</a:t>
            </a:r>
            <a:r>
              <a:rPr lang="en-GB" dirty="0" smtClean="0"/>
              <a:t> door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onmiddellijke</a:t>
            </a:r>
            <a:r>
              <a:rPr lang="en-GB" dirty="0" smtClean="0"/>
              <a:t> en </a:t>
            </a:r>
            <a:r>
              <a:rPr lang="en-GB" dirty="0" err="1" smtClean="0"/>
              <a:t>permanente</a:t>
            </a:r>
            <a:r>
              <a:rPr lang="en-GB" dirty="0" smtClean="0"/>
              <a:t> </a:t>
            </a:r>
            <a:r>
              <a:rPr lang="en-GB" dirty="0" err="1" smtClean="0"/>
              <a:t>aanpassing</a:t>
            </a:r>
            <a:r>
              <a:rPr lang="en-GB" dirty="0" smtClean="0"/>
              <a:t> van de </a:t>
            </a:r>
            <a:r>
              <a:rPr lang="en-GB" dirty="0" err="1" smtClean="0"/>
              <a:t>materiële</a:t>
            </a:r>
            <a:r>
              <a:rPr lang="en-GB" dirty="0" smtClean="0"/>
              <a:t> </a:t>
            </a:r>
            <a:r>
              <a:rPr lang="en-GB" dirty="0" err="1" smtClean="0"/>
              <a:t>overheidsconsumptie</a:t>
            </a:r>
            <a:r>
              <a:rPr lang="en-GB" dirty="0" smtClean="0"/>
              <a:t> (</a:t>
            </a:r>
            <a:r>
              <a:rPr lang="en-GB" dirty="0" err="1" smtClean="0"/>
              <a:t>vergelijk</a:t>
            </a:r>
            <a:r>
              <a:rPr lang="en-GB" dirty="0" smtClean="0"/>
              <a:t> </a:t>
            </a:r>
            <a:r>
              <a:rPr lang="en-GB" dirty="0" err="1" smtClean="0"/>
              <a:t>casuspositie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.) 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Simulatieopdracht</a:t>
            </a:r>
            <a:endParaRPr lang="nl-NL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41438"/>
            <a:ext cx="6911975" cy="4464050"/>
          </a:xfrm>
        </p:spPr>
        <p:txBody>
          <a:bodyPr/>
          <a:lstStyle/>
          <a:p>
            <a:pPr eaLnBrk="1" hangingPunct="1"/>
            <a:r>
              <a:rPr lang="nl-NL" sz="2000" dirty="0" smtClean="0"/>
              <a:t>Combinatie van een </a:t>
            </a:r>
            <a:r>
              <a:rPr lang="nl-NL" sz="2000" i="1" dirty="0" smtClean="0"/>
              <a:t>Visual Basic Screen</a:t>
            </a:r>
            <a:r>
              <a:rPr lang="nl-NL" sz="2000" dirty="0" smtClean="0"/>
              <a:t> en een Excel bestand</a:t>
            </a:r>
          </a:p>
          <a:p>
            <a:pPr eaLnBrk="1" hangingPunct="1"/>
            <a:r>
              <a:rPr lang="nl-NL" sz="2000" dirty="0" smtClean="0"/>
              <a:t>Voer de gewenste calculatie in </a:t>
            </a:r>
            <a:r>
              <a:rPr lang="nl-NL" sz="2000" dirty="0" err="1" smtClean="0"/>
              <a:t>in</a:t>
            </a:r>
            <a:r>
              <a:rPr lang="nl-NL" sz="2000" dirty="0" smtClean="0"/>
              <a:t> het </a:t>
            </a:r>
            <a:r>
              <a:rPr lang="nl-NL" sz="2000" i="1" dirty="0" smtClean="0"/>
              <a:t>Visual Basic Screen</a:t>
            </a:r>
          </a:p>
          <a:p>
            <a:pPr eaLnBrk="1" hangingPunct="1"/>
            <a:r>
              <a:rPr lang="nl-NL" sz="2000" dirty="0" smtClean="0"/>
              <a:t>Resultaten komen terug in een Excel bestand</a:t>
            </a:r>
          </a:p>
          <a:p>
            <a:pPr lvl="1" eaLnBrk="1" hangingPunct="1"/>
            <a:r>
              <a:rPr lang="nl-NL" sz="1800" dirty="0" smtClean="0"/>
              <a:t>Macro resultaten:</a:t>
            </a:r>
          </a:p>
          <a:p>
            <a:pPr lvl="2"/>
            <a:r>
              <a:rPr lang="nl-NL" sz="1800" i="1" dirty="0" smtClean="0"/>
              <a:t>base scenario </a:t>
            </a:r>
            <a:r>
              <a:rPr lang="nl-NL" sz="1800" dirty="0" smtClean="0"/>
              <a:t>(B)</a:t>
            </a:r>
          </a:p>
          <a:p>
            <a:pPr lvl="2"/>
            <a:r>
              <a:rPr lang="nl-NL" sz="1800" i="1" dirty="0" err="1" smtClean="0"/>
              <a:t>alternative</a:t>
            </a:r>
            <a:r>
              <a:rPr lang="nl-NL" sz="1800" i="1" dirty="0" smtClean="0"/>
              <a:t> scenario </a:t>
            </a:r>
            <a:r>
              <a:rPr lang="nl-NL" sz="1800" dirty="0" smtClean="0"/>
              <a:t>(A)</a:t>
            </a:r>
          </a:p>
          <a:p>
            <a:pPr lvl="2"/>
            <a:r>
              <a:rPr lang="nl-NL" sz="1800" i="1" dirty="0" err="1" smtClean="0"/>
              <a:t>difference</a:t>
            </a:r>
            <a:r>
              <a:rPr lang="nl-NL" sz="1800" dirty="0" smtClean="0"/>
              <a:t>  (A-B)</a:t>
            </a:r>
          </a:p>
          <a:p>
            <a:pPr lvl="1" eaLnBrk="1" hangingPunct="1"/>
            <a:r>
              <a:rPr lang="nl-NL" sz="1800" dirty="0" smtClean="0"/>
              <a:t>Resultaten voor specifieke generaties</a:t>
            </a:r>
          </a:p>
          <a:p>
            <a:pPr lvl="1" eaLnBrk="1" hangingPunct="1"/>
            <a:r>
              <a:rPr lang="nl-NL" sz="1800" dirty="0" smtClean="0"/>
              <a:t>Grafieken: </a:t>
            </a:r>
            <a:r>
              <a:rPr lang="nl-NL" sz="1800" i="1" dirty="0" smtClean="0"/>
              <a:t>Welfare</a:t>
            </a:r>
            <a:r>
              <a:rPr lang="nl-NL" sz="1800" dirty="0" smtClean="0"/>
              <a:t>, </a:t>
            </a:r>
            <a:r>
              <a:rPr lang="nl-NL" sz="1800" i="1" dirty="0" smtClean="0"/>
              <a:t>GDP</a:t>
            </a:r>
            <a:r>
              <a:rPr lang="nl-NL" sz="1800" dirty="0" smtClean="0"/>
              <a:t>, </a:t>
            </a:r>
            <a:r>
              <a:rPr lang="nl-NL" sz="1800" i="1" dirty="0" smtClean="0"/>
              <a:t>Public </a:t>
            </a:r>
            <a:r>
              <a:rPr lang="nl-NL" sz="1800" i="1" dirty="0" err="1" smtClean="0"/>
              <a:t>Debt</a:t>
            </a:r>
            <a:endParaRPr lang="nl-NL" sz="1800" i="1" dirty="0" smtClean="0"/>
          </a:p>
          <a:p>
            <a:r>
              <a:rPr lang="nl-NL" sz="2000" dirty="0" smtClean="0"/>
              <a:t>Switch tussen </a:t>
            </a:r>
            <a:r>
              <a:rPr lang="nl-NL" sz="2000" i="1" dirty="0"/>
              <a:t>Visual Basic </a:t>
            </a:r>
            <a:r>
              <a:rPr lang="nl-NL" sz="2000" i="1" dirty="0" smtClean="0"/>
              <a:t>Screen </a:t>
            </a:r>
            <a:r>
              <a:rPr lang="nl-NL" sz="2000" dirty="0" smtClean="0"/>
              <a:t>en het Excel bestand</a:t>
            </a:r>
          </a:p>
          <a:p>
            <a:pPr eaLnBrk="1" hangingPunct="1"/>
            <a:r>
              <a:rPr lang="nl-NL" sz="2000" dirty="0" smtClean="0"/>
              <a:t>Doe zoveel simulaties als u wilt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Simulatieopdracht</a:t>
            </a:r>
            <a:endParaRPr lang="nl-NL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412776"/>
            <a:ext cx="6911975" cy="4968552"/>
          </a:xfrm>
        </p:spPr>
        <p:txBody>
          <a:bodyPr/>
          <a:lstStyle/>
          <a:p>
            <a:pPr eaLnBrk="1" hangingPunct="1"/>
            <a:r>
              <a:rPr lang="nl-NL" dirty="0" smtClean="0"/>
              <a:t>Kies tussen</a:t>
            </a:r>
          </a:p>
          <a:p>
            <a:pPr lvl="1"/>
            <a:r>
              <a:rPr lang="nl-NL" dirty="0" smtClean="0"/>
              <a:t>Draai een basisprojectie</a:t>
            </a:r>
          </a:p>
          <a:p>
            <a:pPr lvl="1"/>
            <a:r>
              <a:rPr lang="nl-NL" dirty="0" smtClean="0"/>
              <a:t>Bereken de effecten van een beleidshervorming</a:t>
            </a:r>
          </a:p>
          <a:p>
            <a:pPr eaLnBrk="1" hangingPunct="1"/>
            <a:r>
              <a:rPr lang="nl-NL" dirty="0" smtClean="0"/>
              <a:t>‘</a:t>
            </a:r>
            <a:r>
              <a:rPr lang="nl-NL" i="1" dirty="0" err="1" smtClean="0"/>
              <a:t>Which</a:t>
            </a:r>
            <a:r>
              <a:rPr lang="nl-NL" i="1" dirty="0" smtClean="0"/>
              <a:t> base </a:t>
            </a:r>
            <a:r>
              <a:rPr lang="nl-NL" i="1" dirty="0" err="1" smtClean="0"/>
              <a:t>projection</a:t>
            </a:r>
            <a:r>
              <a:rPr lang="nl-NL" i="1" dirty="0" smtClean="0"/>
              <a:t> do </a:t>
            </a:r>
            <a:r>
              <a:rPr lang="nl-NL" i="1" dirty="0" err="1" smtClean="0"/>
              <a:t>you</a:t>
            </a:r>
            <a:r>
              <a:rPr lang="nl-NL" i="1" dirty="0" smtClean="0"/>
              <a:t> want </a:t>
            </a:r>
            <a:r>
              <a:rPr lang="nl-NL" i="1" dirty="0" err="1" smtClean="0"/>
              <a:t>to</a:t>
            </a:r>
            <a:r>
              <a:rPr lang="nl-NL" i="1" dirty="0" smtClean="0"/>
              <a:t> </a:t>
            </a:r>
            <a:r>
              <a:rPr lang="nl-NL" i="1" dirty="0" err="1" smtClean="0"/>
              <a:t>use</a:t>
            </a:r>
            <a:r>
              <a:rPr lang="nl-NL" dirty="0" smtClean="0"/>
              <a:t>?’ (8 typen basisprojecties)</a:t>
            </a:r>
          </a:p>
          <a:p>
            <a:pPr lvl="1"/>
            <a:r>
              <a:rPr lang="en-GB" dirty="0" smtClean="0"/>
              <a:t>Default: (</a:t>
            </a:r>
            <a:r>
              <a:rPr lang="en-GB" dirty="0" err="1" smtClean="0"/>
              <a:t>reële</a:t>
            </a:r>
            <a:r>
              <a:rPr lang="en-GB" dirty="0" smtClean="0"/>
              <a:t>) </a:t>
            </a:r>
            <a:r>
              <a:rPr lang="en-GB" dirty="0" err="1" smtClean="0"/>
              <a:t>rente</a:t>
            </a:r>
            <a:r>
              <a:rPr lang="en-GB" dirty="0" smtClean="0"/>
              <a:t> 3%, </a:t>
            </a:r>
            <a:r>
              <a:rPr lang="en-GB" dirty="0" err="1" smtClean="0"/>
              <a:t>arbeidsbesparende</a:t>
            </a:r>
            <a:r>
              <a:rPr lang="en-GB" dirty="0" smtClean="0"/>
              <a:t> </a:t>
            </a:r>
            <a:r>
              <a:rPr lang="en-GB" dirty="0" err="1" smtClean="0"/>
              <a:t>technologische</a:t>
            </a:r>
            <a:r>
              <a:rPr lang="en-GB" dirty="0" smtClean="0"/>
              <a:t> </a:t>
            </a:r>
            <a:r>
              <a:rPr lang="en-GB" dirty="0" err="1" smtClean="0"/>
              <a:t>ontwikkeling</a:t>
            </a:r>
            <a:r>
              <a:rPr lang="en-GB" dirty="0" smtClean="0"/>
              <a:t> 1,5% per </a:t>
            </a:r>
            <a:r>
              <a:rPr lang="en-GB" dirty="0" err="1" smtClean="0"/>
              <a:t>jaar</a:t>
            </a:r>
            <a:r>
              <a:rPr lang="en-GB" dirty="0" smtClean="0"/>
              <a:t>, </a:t>
            </a:r>
            <a:r>
              <a:rPr lang="en-GB" dirty="0" err="1" smtClean="0"/>
              <a:t>initiële</a:t>
            </a:r>
            <a:r>
              <a:rPr lang="en-GB" dirty="0" smtClean="0"/>
              <a:t> </a:t>
            </a:r>
            <a:r>
              <a:rPr lang="en-GB" dirty="0" err="1" smtClean="0"/>
              <a:t>overheidsschuld</a:t>
            </a:r>
            <a:r>
              <a:rPr lang="en-GB" dirty="0" smtClean="0"/>
              <a:t> 10% BBP</a:t>
            </a:r>
          </a:p>
          <a:p>
            <a:pPr lvl="1"/>
            <a:r>
              <a:rPr lang="en-GB" dirty="0" err="1" smtClean="0"/>
              <a:t>Alternatieven</a:t>
            </a:r>
            <a:r>
              <a:rPr lang="en-GB" dirty="0" smtClean="0"/>
              <a:t>:</a:t>
            </a:r>
          </a:p>
          <a:p>
            <a:pPr lvl="2"/>
            <a:r>
              <a:rPr lang="en-GB" dirty="0" err="1" smtClean="0"/>
              <a:t>Rente</a:t>
            </a:r>
            <a:r>
              <a:rPr lang="en-GB" dirty="0" smtClean="0"/>
              <a:t> 4%</a:t>
            </a:r>
          </a:p>
          <a:p>
            <a:pPr lvl="2"/>
            <a:r>
              <a:rPr lang="en-GB" dirty="0" err="1" smtClean="0"/>
              <a:t>Arbeidsbesparende</a:t>
            </a:r>
            <a:r>
              <a:rPr lang="en-GB" dirty="0" smtClean="0"/>
              <a:t> </a:t>
            </a:r>
            <a:r>
              <a:rPr lang="en-GB" dirty="0" err="1" smtClean="0"/>
              <a:t>technologische</a:t>
            </a:r>
            <a:r>
              <a:rPr lang="en-GB" dirty="0" smtClean="0"/>
              <a:t> </a:t>
            </a:r>
            <a:r>
              <a:rPr lang="en-GB" dirty="0" err="1" smtClean="0"/>
              <a:t>ontwikkeling</a:t>
            </a:r>
            <a:r>
              <a:rPr lang="en-GB" dirty="0" smtClean="0"/>
              <a:t> 2%per </a:t>
            </a:r>
            <a:r>
              <a:rPr lang="en-GB" dirty="0" err="1" smtClean="0"/>
              <a:t>jaar</a:t>
            </a:r>
            <a:endParaRPr lang="en-GB" dirty="0" smtClean="0"/>
          </a:p>
          <a:p>
            <a:pPr lvl="2"/>
            <a:r>
              <a:rPr lang="en-GB" dirty="0" err="1" smtClean="0"/>
              <a:t>Initiële</a:t>
            </a:r>
            <a:r>
              <a:rPr lang="en-GB" dirty="0" smtClean="0"/>
              <a:t> </a:t>
            </a:r>
            <a:r>
              <a:rPr lang="en-GB" dirty="0" err="1" smtClean="0"/>
              <a:t>overheidsschuld</a:t>
            </a:r>
            <a:r>
              <a:rPr lang="en-GB" dirty="0" smtClean="0"/>
              <a:t> </a:t>
            </a:r>
            <a:r>
              <a:rPr lang="en-GB" dirty="0"/>
              <a:t>10% </a:t>
            </a:r>
            <a:r>
              <a:rPr lang="en-GB" dirty="0" smtClean="0"/>
              <a:t>BBP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Simulatieopdracht</a:t>
            </a:r>
            <a:endParaRPr lang="nl-NL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‘</a:t>
            </a:r>
            <a:r>
              <a:rPr lang="nl-NL" i="1" dirty="0" err="1" smtClean="0"/>
              <a:t>Adjust</a:t>
            </a:r>
            <a:r>
              <a:rPr lang="nl-NL" i="1" dirty="0" smtClean="0"/>
              <a:t> policy instrument</a:t>
            </a:r>
            <a:r>
              <a:rPr lang="nl-NL" dirty="0" smtClean="0"/>
              <a:t>’</a:t>
            </a:r>
          </a:p>
          <a:p>
            <a:pPr lvl="1" eaLnBrk="1" hangingPunct="1"/>
            <a:r>
              <a:rPr lang="nl-NL" dirty="0" smtClean="0"/>
              <a:t>5 verschillende beleidshervormingen, te implementeren in 2010 of 2030:</a:t>
            </a:r>
          </a:p>
          <a:p>
            <a:pPr lvl="2" eaLnBrk="1" hangingPunct="1"/>
            <a:r>
              <a:rPr lang="en-GB" dirty="0" err="1" smtClean="0"/>
              <a:t>Verander</a:t>
            </a:r>
            <a:r>
              <a:rPr lang="en-GB" dirty="0" smtClean="0"/>
              <a:t> het </a:t>
            </a:r>
            <a:r>
              <a:rPr lang="en-GB" dirty="0" err="1" smtClean="0"/>
              <a:t>belastingtarief</a:t>
            </a:r>
            <a:r>
              <a:rPr lang="en-GB" dirty="0" smtClean="0"/>
              <a:t> op </a:t>
            </a:r>
            <a:r>
              <a:rPr lang="en-GB" dirty="0" err="1" smtClean="0"/>
              <a:t>arbeidsinkomen</a:t>
            </a:r>
            <a:r>
              <a:rPr lang="en-GB" dirty="0" smtClean="0"/>
              <a:t> (-10, +10)</a:t>
            </a:r>
            <a:endParaRPr lang="nl-NL" dirty="0" smtClean="0"/>
          </a:p>
          <a:p>
            <a:pPr lvl="2" eaLnBrk="1" hangingPunct="1"/>
            <a:r>
              <a:rPr lang="en-GB" dirty="0" smtClean="0"/>
              <a:t>Idem, op </a:t>
            </a:r>
            <a:r>
              <a:rPr lang="en-GB" dirty="0" err="1" smtClean="0"/>
              <a:t>pensioeninkomen</a:t>
            </a:r>
            <a:r>
              <a:rPr lang="en-GB" dirty="0" smtClean="0"/>
              <a:t> (-10, +30)</a:t>
            </a:r>
          </a:p>
          <a:p>
            <a:pPr lvl="2" eaLnBrk="1" hangingPunct="1"/>
            <a:r>
              <a:rPr lang="en-GB" dirty="0" smtClean="0"/>
              <a:t>Idem, op </a:t>
            </a:r>
            <a:r>
              <a:rPr lang="en-GB" dirty="0" err="1" smtClean="0"/>
              <a:t>consumptie</a:t>
            </a:r>
            <a:r>
              <a:rPr lang="en-GB" dirty="0" smtClean="0"/>
              <a:t> (-10, +10)</a:t>
            </a:r>
          </a:p>
          <a:p>
            <a:pPr lvl="2" eaLnBrk="1" hangingPunct="1"/>
            <a:r>
              <a:rPr lang="en-GB" dirty="0" err="1" smtClean="0"/>
              <a:t>Verander</a:t>
            </a:r>
            <a:r>
              <a:rPr lang="en-GB" dirty="0" smtClean="0"/>
              <a:t> de </a:t>
            </a:r>
            <a:r>
              <a:rPr lang="en-GB" dirty="0" err="1" smtClean="0"/>
              <a:t>overheidsconsumptie</a:t>
            </a:r>
            <a:r>
              <a:rPr lang="en-GB" dirty="0" smtClean="0"/>
              <a:t> extra in 2030 ten </a:t>
            </a:r>
            <a:r>
              <a:rPr lang="en-GB" dirty="0" err="1" smtClean="0"/>
              <a:t>opzichte</a:t>
            </a:r>
            <a:r>
              <a:rPr lang="en-GB" dirty="0" smtClean="0"/>
              <a:t> van 2010 (-10, +10)</a:t>
            </a:r>
          </a:p>
          <a:p>
            <a:pPr lvl="2" eaLnBrk="1" hangingPunct="1"/>
            <a:r>
              <a:rPr lang="en-GB" dirty="0" err="1" smtClean="0"/>
              <a:t>Verhoog</a:t>
            </a:r>
            <a:r>
              <a:rPr lang="en-GB" dirty="0" smtClean="0"/>
              <a:t> de </a:t>
            </a:r>
            <a:r>
              <a:rPr lang="en-GB" dirty="0" err="1" smtClean="0"/>
              <a:t>pensioenleeftijd</a:t>
            </a:r>
            <a:r>
              <a:rPr lang="en-GB" dirty="0" smtClean="0"/>
              <a:t>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Simulatieopdracht</a:t>
            </a:r>
            <a:endParaRPr lang="nl-NL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Opties:</a:t>
            </a:r>
          </a:p>
          <a:p>
            <a:pPr lvl="1" eaLnBrk="1" hangingPunct="1"/>
            <a:r>
              <a:rPr lang="nl-NL" i="1" dirty="0" smtClean="0"/>
              <a:t>‘Reset </a:t>
            </a:r>
            <a:r>
              <a:rPr lang="nl-NL" i="1" dirty="0" err="1" smtClean="0"/>
              <a:t>to</a:t>
            </a:r>
            <a:r>
              <a:rPr lang="nl-NL" i="1" dirty="0" smtClean="0"/>
              <a:t> default’</a:t>
            </a:r>
          </a:p>
          <a:p>
            <a:pPr lvl="1" eaLnBrk="1" hangingPunct="1"/>
            <a:r>
              <a:rPr lang="nl-NL" i="1" dirty="0" smtClean="0"/>
              <a:t>‘</a:t>
            </a:r>
            <a:r>
              <a:rPr lang="nl-NL" i="1" dirty="0" err="1" smtClean="0"/>
              <a:t>Recall</a:t>
            </a:r>
            <a:r>
              <a:rPr lang="nl-NL" i="1" dirty="0" smtClean="0"/>
              <a:t> </a:t>
            </a:r>
            <a:r>
              <a:rPr lang="nl-NL" i="1" dirty="0" err="1" smtClean="0"/>
              <a:t>chosen</a:t>
            </a:r>
            <a:r>
              <a:rPr lang="nl-NL" i="1" dirty="0" smtClean="0"/>
              <a:t> </a:t>
            </a:r>
            <a:r>
              <a:rPr lang="nl-NL" i="1" dirty="0" err="1" smtClean="0"/>
              <a:t>settings</a:t>
            </a:r>
            <a:r>
              <a:rPr lang="nl-NL" i="1" dirty="0" smtClean="0"/>
              <a:t>’</a:t>
            </a:r>
          </a:p>
          <a:p>
            <a:pPr lvl="1" eaLnBrk="1" hangingPunct="1"/>
            <a:r>
              <a:rPr lang="nl-NL" i="1" dirty="0" smtClean="0"/>
              <a:t>‘</a:t>
            </a:r>
            <a:r>
              <a:rPr lang="nl-NL" i="1" dirty="0" err="1" smtClean="0"/>
              <a:t>Recall</a:t>
            </a:r>
            <a:r>
              <a:rPr lang="nl-NL" i="1" dirty="0" smtClean="0"/>
              <a:t> </a:t>
            </a:r>
            <a:r>
              <a:rPr lang="nl-NL" i="1" dirty="0" err="1" smtClean="0"/>
              <a:t>previous</a:t>
            </a:r>
            <a:r>
              <a:rPr lang="nl-NL" i="1" dirty="0" smtClean="0"/>
              <a:t> </a:t>
            </a:r>
            <a:r>
              <a:rPr lang="nl-NL" i="1" dirty="0" err="1" smtClean="0"/>
              <a:t>settings</a:t>
            </a:r>
            <a:r>
              <a:rPr lang="nl-NL" i="1" dirty="0" smtClean="0"/>
              <a:t>’</a:t>
            </a:r>
          </a:p>
          <a:p>
            <a:pPr lvl="1" eaLnBrk="1" hangingPunct="1"/>
            <a:r>
              <a:rPr lang="nl-NL" i="1" dirty="0" smtClean="0"/>
              <a:t>‘Save </a:t>
            </a:r>
            <a:r>
              <a:rPr lang="nl-NL" i="1" dirty="0" err="1" smtClean="0"/>
              <a:t>settings</a:t>
            </a:r>
            <a:r>
              <a:rPr lang="nl-NL" i="1" dirty="0" smtClean="0"/>
              <a:t> </a:t>
            </a:r>
            <a:r>
              <a:rPr lang="nl-NL" i="1" dirty="0" err="1" smtClean="0"/>
              <a:t>and</a:t>
            </a:r>
            <a:r>
              <a:rPr lang="nl-NL" i="1" dirty="0" smtClean="0"/>
              <a:t> exit </a:t>
            </a:r>
            <a:r>
              <a:rPr lang="nl-NL" i="1" dirty="0" err="1" smtClean="0"/>
              <a:t>this</a:t>
            </a:r>
            <a:r>
              <a:rPr lang="nl-NL" i="1" dirty="0" smtClean="0"/>
              <a:t> menu’</a:t>
            </a:r>
          </a:p>
          <a:p>
            <a:pPr lvl="1" eaLnBrk="1" hangingPunct="1"/>
            <a:r>
              <a:rPr lang="nl-NL" i="1" dirty="0" smtClean="0"/>
              <a:t>‘Start </a:t>
            </a:r>
            <a:r>
              <a:rPr lang="nl-NL" i="1" dirty="0" err="1" smtClean="0"/>
              <a:t>calculation</a:t>
            </a:r>
            <a:r>
              <a:rPr lang="nl-NL" i="1" dirty="0" smtClean="0"/>
              <a:t>’</a:t>
            </a:r>
            <a:endParaRPr lang="en-GB" i="1" dirty="0" smtClean="0"/>
          </a:p>
          <a:p>
            <a:pPr lvl="1" eaLnBrk="1" hangingPunct="1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214313"/>
            <a:ext cx="68516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Sustainability gap</a:t>
            </a:r>
            <a:endParaRPr lang="nl-NL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38" y="1285875"/>
            <a:ext cx="6911975" cy="5257800"/>
          </a:xfrm>
        </p:spPr>
        <p:txBody>
          <a:bodyPr/>
          <a:lstStyle/>
          <a:p>
            <a:pPr eaLnBrk="1" hangingPunct="1"/>
            <a:r>
              <a:rPr lang="nl-NL" dirty="0" smtClean="0"/>
              <a:t>Projectie: bij doorrekenen van een  basisprojectie,</a:t>
            </a:r>
          </a:p>
          <a:p>
            <a:pPr lvl="1" eaLnBrk="1" hangingPunct="1"/>
            <a:r>
              <a:rPr lang="nl-NL" dirty="0" smtClean="0"/>
              <a:t>Is de alternatieve projectie de houdbaar gemaakte tegenhanger van de gekozen basisprojectie</a:t>
            </a:r>
          </a:p>
          <a:p>
            <a:pPr lvl="1" eaLnBrk="1" hangingPunct="1"/>
            <a:r>
              <a:rPr lang="nl-NL" dirty="0" smtClean="0"/>
              <a:t>Deze wordt vergeleken met het niet houdbaar gemaakte scenario van de gekozen basisprojectie</a:t>
            </a:r>
          </a:p>
          <a:p>
            <a:pPr marL="457200" lvl="1" indent="0">
              <a:buNone/>
            </a:pPr>
            <a:r>
              <a:rPr lang="nl-NL" dirty="0" smtClean="0"/>
              <a:t>De </a:t>
            </a:r>
            <a:r>
              <a:rPr lang="nl-NL" dirty="0" err="1" smtClean="0"/>
              <a:t>sustainability</a:t>
            </a:r>
            <a:r>
              <a:rPr lang="nl-NL" dirty="0" smtClean="0"/>
              <a:t> gap is de aanpassing in materiële overheidsconsumptie die nodig is om houdbaarheid te bereiken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Voorbeeld </a:t>
            </a:r>
            <a:r>
              <a:rPr lang="nl-NL" dirty="0"/>
              <a:t>(projectie met benchmark scenario)</a:t>
            </a:r>
          </a:p>
          <a:p>
            <a:pPr marL="457200" lvl="1" indent="0">
              <a:buNone/>
            </a:pPr>
            <a:r>
              <a:rPr lang="nl-NL" dirty="0"/>
              <a:t>   </a:t>
            </a:r>
            <a:r>
              <a:rPr lang="nl-NL" dirty="0" err="1"/>
              <a:t>Alternative</a:t>
            </a:r>
            <a:r>
              <a:rPr lang="nl-NL" dirty="0"/>
              <a:t> </a:t>
            </a:r>
            <a:r>
              <a:rPr lang="nl-NL" dirty="0" err="1"/>
              <a:t>projection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	</a:t>
            </a:r>
            <a:r>
              <a:rPr lang="nl-NL" dirty="0" err="1"/>
              <a:t>Differences</a:t>
            </a:r>
            <a:r>
              <a:rPr lang="nl-NL" dirty="0"/>
              <a:t>…</a:t>
            </a:r>
          </a:p>
          <a:p>
            <a:pPr marL="457200" lvl="1" indent="0">
              <a:buNone/>
            </a:pPr>
            <a:r>
              <a:rPr lang="nl-NL" dirty="0" err="1"/>
              <a:t>Sustainability</a:t>
            </a:r>
            <a:r>
              <a:rPr lang="nl-NL" dirty="0"/>
              <a:t> gap		0,0		-4,6</a:t>
            </a:r>
          </a:p>
          <a:p>
            <a:pPr marL="457200" lvl="1" indent="0">
              <a:buNone/>
            </a:pPr>
            <a:r>
              <a:rPr lang="nl-NL" dirty="0"/>
              <a:t>   Base </a:t>
            </a:r>
            <a:r>
              <a:rPr lang="nl-NL" dirty="0" err="1"/>
              <a:t>projection</a:t>
            </a:r>
            <a:r>
              <a:rPr lang="nl-NL" dirty="0"/>
              <a:t> </a:t>
            </a:r>
            <a:r>
              <a:rPr lang="nl-NL" dirty="0" err="1"/>
              <a:t>results</a:t>
            </a:r>
            <a:endParaRPr lang="nl-NL" dirty="0"/>
          </a:p>
          <a:p>
            <a:pPr marL="457200" lvl="1" indent="0">
              <a:buNone/>
            </a:pPr>
            <a:r>
              <a:rPr lang="nl-NL" dirty="0" err="1"/>
              <a:t>Sustainability</a:t>
            </a:r>
            <a:r>
              <a:rPr lang="nl-NL" dirty="0"/>
              <a:t> gap		4,6 </a:t>
            </a:r>
          </a:p>
          <a:p>
            <a:pPr lvl="1" eaLnBrk="1" hangingPunct="1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Fertiliteit in Nederland (</a:t>
            </a:r>
            <a:r>
              <a:rPr lang="nl-N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</a:t>
            </a:r>
            <a:r>
              <a:rPr lang="nl-NL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Fertility</a:t>
            </a:r>
            <a:r>
              <a:rPr lang="nl-N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(TFR))</a:t>
            </a: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461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76375" y="1947863"/>
          <a:ext cx="7488238" cy="423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496" name="Grafiek" r:id="rId5" imgW="9410700" imgH="5324653" progId="Excel.Sheet.8">
                  <p:embed/>
                </p:oleObj>
              </mc:Choice>
              <mc:Fallback>
                <p:oleObj name="Grafiek" r:id="rId5" imgW="9410700" imgH="532465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947863"/>
                        <a:ext cx="7488238" cy="423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0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214313"/>
            <a:ext cx="6851650" cy="1143000"/>
          </a:xfrm>
        </p:spPr>
        <p:txBody>
          <a:bodyPr/>
          <a:lstStyle/>
          <a:p>
            <a:pPr eaLnBrk="1" hangingPunct="1"/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Simulatieopdracht</a:t>
            </a:r>
            <a:endParaRPr lang="nl-NL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38" y="1285875"/>
            <a:ext cx="6911975" cy="5257800"/>
          </a:xfrm>
        </p:spPr>
        <p:txBody>
          <a:bodyPr/>
          <a:lstStyle/>
          <a:p>
            <a:pPr eaLnBrk="1" hangingPunct="1"/>
            <a:r>
              <a:rPr lang="nl-NL" dirty="0" smtClean="0"/>
              <a:t>Beleidshervorming: bij berekening van de effecten van een beleidshervorming,</a:t>
            </a:r>
          </a:p>
          <a:p>
            <a:pPr lvl="1" eaLnBrk="1" hangingPunct="1"/>
            <a:r>
              <a:rPr lang="nl-NL" dirty="0" smtClean="0"/>
              <a:t>bevat de alternatieve projectie de effecten van de beleidshervorming</a:t>
            </a:r>
          </a:p>
          <a:p>
            <a:pPr lvl="1" eaLnBrk="1" hangingPunct="1"/>
            <a:r>
              <a:rPr lang="nl-NL" dirty="0" smtClean="0"/>
              <a:t>deze wordt vergeleken met het houdbaar gemaakte scenario van de gekozen basisprojectie</a:t>
            </a:r>
          </a:p>
          <a:p>
            <a:pPr lvl="1"/>
            <a:r>
              <a:rPr lang="nl-NL" dirty="0" smtClean="0"/>
              <a:t>De </a:t>
            </a:r>
            <a:r>
              <a:rPr lang="nl-NL" dirty="0" err="1" smtClean="0"/>
              <a:t>sustainability</a:t>
            </a:r>
            <a:r>
              <a:rPr lang="nl-NL" dirty="0" smtClean="0"/>
              <a:t> gap is </a:t>
            </a:r>
            <a:r>
              <a:rPr lang="nl-NL" dirty="0"/>
              <a:t>de aanpassing in materiële overheidsconsumptie die nodig is om houdbaarheid te </a:t>
            </a:r>
            <a:r>
              <a:rPr lang="nl-NL" dirty="0" smtClean="0"/>
              <a:t>behouden</a:t>
            </a:r>
          </a:p>
          <a:p>
            <a:pPr lvl="1"/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Voorbeeld (verhoging </a:t>
            </a:r>
            <a:r>
              <a:rPr lang="nl-NL" dirty="0" err="1" smtClean="0"/>
              <a:t>indir</a:t>
            </a:r>
            <a:r>
              <a:rPr lang="nl-NL" dirty="0" smtClean="0"/>
              <a:t>. bel. met 4 procentpunt)</a:t>
            </a:r>
          </a:p>
          <a:p>
            <a:pPr marL="457200" lvl="1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  <a:r>
              <a:rPr lang="nl-NL" dirty="0" err="1" smtClean="0"/>
              <a:t>Alternative</a:t>
            </a:r>
            <a:r>
              <a:rPr lang="nl-NL" dirty="0" smtClean="0"/>
              <a:t> </a:t>
            </a:r>
            <a:r>
              <a:rPr lang="nl-NL" dirty="0" err="1" smtClean="0"/>
              <a:t>projection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	</a:t>
            </a:r>
            <a:r>
              <a:rPr lang="nl-NL" dirty="0" err="1" smtClean="0"/>
              <a:t>Differences</a:t>
            </a:r>
            <a:r>
              <a:rPr lang="nl-NL" dirty="0" smtClean="0"/>
              <a:t>…</a:t>
            </a:r>
          </a:p>
          <a:p>
            <a:pPr marL="457200" lvl="1" indent="0">
              <a:buNone/>
            </a:pPr>
            <a:r>
              <a:rPr lang="nl-NL" dirty="0" err="1" smtClean="0"/>
              <a:t>Sustainability</a:t>
            </a:r>
            <a:r>
              <a:rPr lang="nl-NL" dirty="0" smtClean="0"/>
              <a:t> gap		-1,8		-1,8</a:t>
            </a:r>
          </a:p>
          <a:p>
            <a:pPr marL="457200" lvl="1" indent="0">
              <a:buNone/>
            </a:pPr>
            <a:r>
              <a:rPr lang="nl-NL" dirty="0"/>
              <a:t> </a:t>
            </a:r>
            <a:r>
              <a:rPr lang="nl-NL" dirty="0" smtClean="0"/>
              <a:t>  Base </a:t>
            </a:r>
            <a:r>
              <a:rPr lang="nl-NL" dirty="0" err="1" smtClean="0"/>
              <a:t>projection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endParaRPr lang="nl-NL" dirty="0" smtClean="0"/>
          </a:p>
          <a:p>
            <a:pPr marL="457200" lvl="1" indent="0">
              <a:buNone/>
            </a:pPr>
            <a:r>
              <a:rPr lang="nl-NL" dirty="0" err="1" smtClean="0"/>
              <a:t>Sustainability</a:t>
            </a:r>
            <a:r>
              <a:rPr lang="nl-NL" dirty="0" smtClean="0"/>
              <a:t> gap		0,0 </a:t>
            </a:r>
          </a:p>
        </p:txBody>
      </p:sp>
    </p:spTree>
    <p:extLst>
      <p:ext uri="{BB962C8B-B14F-4D97-AF65-F5344CB8AC3E}">
        <p14:creationId xmlns:p14="http://schemas.microsoft.com/office/powerpoint/2010/main" val="10194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>
          <a:xfrm>
            <a:off x="1835150" y="285736"/>
            <a:ext cx="6851650" cy="1143000"/>
          </a:xfrm>
          <a:noFill/>
        </p:spPr>
        <p:txBody>
          <a:bodyPr/>
          <a:lstStyle/>
          <a:p>
            <a:pPr eaLnBrk="1" hangingPunct="1"/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Simulatieopdracht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63713" y="1600200"/>
            <a:ext cx="6911975" cy="4492625"/>
          </a:xfrm>
          <a:noFill/>
        </p:spPr>
        <p:txBody>
          <a:bodyPr/>
          <a:lstStyle/>
          <a:p>
            <a:r>
              <a:rPr lang="nl-NL" sz="2000" dirty="0" smtClean="0"/>
              <a:t>edwesterhout.nl (smallgamma.cpb.nl, vbox.cpb.nl) </a:t>
            </a:r>
          </a:p>
          <a:p>
            <a:pPr eaLnBrk="1" hangingPunct="1"/>
            <a:r>
              <a:rPr lang="nl-NL" sz="2000" dirty="0" smtClean="0"/>
              <a:t>Rapporteer over ten minste drie beleidshervormingen die het vergrijzingsprobleem aanpakken</a:t>
            </a:r>
          </a:p>
          <a:p>
            <a:pPr eaLnBrk="1" hangingPunct="1"/>
            <a:r>
              <a:rPr lang="nl-NL" sz="2000" dirty="0" smtClean="0"/>
              <a:t>Betrek in uw antwoord de effecten op houdbaarheid, de macro-economie en de positie van verschillende generaties</a:t>
            </a:r>
          </a:p>
          <a:p>
            <a:pPr eaLnBrk="1" hangingPunct="1"/>
            <a:r>
              <a:rPr lang="nl-NL" sz="2000" dirty="0" smtClean="0"/>
              <a:t>Vergelijk de door u gekozen beleidshervormingen</a:t>
            </a:r>
          </a:p>
          <a:p>
            <a:pPr eaLnBrk="1" hangingPunct="1"/>
            <a:r>
              <a:rPr lang="nl-NL" sz="2000" dirty="0" smtClean="0"/>
              <a:t>Motiveer de door u gekozen basisprojectie</a:t>
            </a:r>
          </a:p>
          <a:p>
            <a:pPr eaLnBrk="1" hangingPunct="1"/>
            <a:r>
              <a:rPr lang="nl-NL" sz="2000" dirty="0" smtClean="0"/>
              <a:t>Geef aan welke hervorming u het meest aanspreekt en geef aan waarom</a:t>
            </a:r>
          </a:p>
          <a:p>
            <a:pPr eaLnBrk="1" hangingPunct="1"/>
            <a:r>
              <a:rPr lang="nl-NL" sz="2000" dirty="0" smtClean="0"/>
              <a:t>(Optioneel) Geef aan op welke punten Klein GAMMA zou kunnen worden verbeterd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TFR, enkele EU-landen 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68761"/>
            <a:ext cx="7136571" cy="5112568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827588" y="6381329"/>
            <a:ext cx="3704852" cy="216024"/>
          </a:xfrm>
        </p:spPr>
        <p:txBody>
          <a:bodyPr>
            <a:no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64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848600" cy="5084762"/>
          </a:xfrm>
        </p:spPr>
        <p:txBody>
          <a:bodyPr/>
          <a:lstStyle/>
          <a:p>
            <a:r>
              <a:rPr lang="en-GB" dirty="0" err="1" smtClean="0"/>
              <a:t>Spectaculaire</a:t>
            </a:r>
            <a:r>
              <a:rPr lang="en-GB" dirty="0" smtClean="0"/>
              <a:t> </a:t>
            </a:r>
            <a:r>
              <a:rPr lang="en-GB" dirty="0" err="1" smtClean="0"/>
              <a:t>daling</a:t>
            </a:r>
            <a:r>
              <a:rPr lang="en-GB" dirty="0" smtClean="0"/>
              <a:t> van </a:t>
            </a:r>
            <a:r>
              <a:rPr lang="en-GB" dirty="0" err="1" smtClean="0"/>
              <a:t>sterftecijfers</a:t>
            </a:r>
            <a:endParaRPr lang="en-GB" dirty="0" smtClean="0"/>
          </a:p>
          <a:p>
            <a:pPr lvl="1"/>
            <a:r>
              <a:rPr lang="en-GB" dirty="0" err="1" smtClean="0"/>
              <a:t>internationaal</a:t>
            </a:r>
            <a:r>
              <a:rPr lang="en-GB" dirty="0" smtClean="0"/>
              <a:t> </a:t>
            </a:r>
            <a:r>
              <a:rPr lang="en-GB" dirty="0" err="1" smtClean="0"/>
              <a:t>fenomeen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Mogelijke</a:t>
            </a:r>
            <a:r>
              <a:rPr lang="en-GB" dirty="0" smtClean="0"/>
              <a:t> </a:t>
            </a:r>
            <a:r>
              <a:rPr lang="en-GB" dirty="0" err="1" smtClean="0"/>
              <a:t>redenen</a:t>
            </a:r>
            <a:endParaRPr lang="en-GB" dirty="0" smtClean="0"/>
          </a:p>
          <a:p>
            <a:pPr lvl="1"/>
            <a:r>
              <a:rPr lang="en-GB" dirty="0" err="1" smtClean="0"/>
              <a:t>Verbetering</a:t>
            </a:r>
            <a:r>
              <a:rPr lang="en-GB" dirty="0" smtClean="0"/>
              <a:t> </a:t>
            </a:r>
            <a:r>
              <a:rPr lang="en-GB" dirty="0" err="1" smtClean="0"/>
              <a:t>watervoorziening</a:t>
            </a:r>
            <a:r>
              <a:rPr lang="en-GB" dirty="0" smtClean="0"/>
              <a:t>, </a:t>
            </a:r>
            <a:r>
              <a:rPr lang="en-GB" dirty="0" err="1" smtClean="0"/>
              <a:t>riool</a:t>
            </a:r>
            <a:endParaRPr lang="en-GB" dirty="0" smtClean="0"/>
          </a:p>
          <a:p>
            <a:pPr lvl="1"/>
            <a:r>
              <a:rPr lang="en-GB" dirty="0" err="1" smtClean="0"/>
              <a:t>Betere</a:t>
            </a:r>
            <a:r>
              <a:rPr lang="en-GB" dirty="0" smtClean="0"/>
              <a:t> </a:t>
            </a:r>
            <a:r>
              <a:rPr lang="en-GB" dirty="0" err="1" smtClean="0"/>
              <a:t>gezondheidszorg</a:t>
            </a:r>
            <a:r>
              <a:rPr lang="en-GB" dirty="0" smtClean="0"/>
              <a:t> (</a:t>
            </a:r>
            <a:r>
              <a:rPr lang="en-GB" dirty="0" err="1" smtClean="0"/>
              <a:t>medische</a:t>
            </a:r>
            <a:r>
              <a:rPr lang="en-GB" dirty="0" smtClean="0"/>
              <a:t> </a:t>
            </a:r>
            <a:r>
              <a:rPr lang="en-GB" dirty="0" err="1" smtClean="0"/>
              <a:t>technologie</a:t>
            </a:r>
            <a:r>
              <a:rPr lang="en-GB" dirty="0" smtClean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Vergrijzing: wat is er aan de hand?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Levensverwachting in Nederland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440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76375" y="1865313"/>
          <a:ext cx="741680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520" name="Werkblad" r:id="rId5" imgW="9515475" imgH="5677002" progId="Excel.Sheet.8">
                  <p:embed/>
                </p:oleObj>
              </mc:Choice>
              <mc:Fallback>
                <p:oleObj name="Werkblad" r:id="rId5" imgW="9515475" imgH="56770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865313"/>
                        <a:ext cx="7416800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8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B">
  <a:themeElements>
    <a:clrScheme name="CPB 16">
      <a:dk1>
        <a:srgbClr val="000050"/>
      </a:dk1>
      <a:lt1>
        <a:srgbClr val="FFFFCF"/>
      </a:lt1>
      <a:dk2>
        <a:srgbClr val="000000"/>
      </a:dk2>
      <a:lt2>
        <a:srgbClr val="808080"/>
      </a:lt2>
      <a:accent1>
        <a:srgbClr val="BBE0E3"/>
      </a:accent1>
      <a:accent2>
        <a:srgbClr val="000050"/>
      </a:accent2>
      <a:accent3>
        <a:srgbClr val="FFFFE4"/>
      </a:accent3>
      <a:accent4>
        <a:srgbClr val="000043"/>
      </a:accent4>
      <a:accent5>
        <a:srgbClr val="DAEDEF"/>
      </a:accent5>
      <a:accent6>
        <a:srgbClr val="000048"/>
      </a:accent6>
      <a:hlink>
        <a:srgbClr val="FF8000"/>
      </a:hlink>
      <a:folHlink>
        <a:srgbClr val="FFC000"/>
      </a:folHlink>
    </a:clrScheme>
    <a:fontScheme name="CP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P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B 13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B600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 14">
        <a:dk1>
          <a:srgbClr val="000050"/>
        </a:dk1>
        <a:lt1>
          <a:srgbClr val="FFFFC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E4"/>
        </a:accent3>
        <a:accent4>
          <a:srgbClr val="000043"/>
        </a:accent4>
        <a:accent5>
          <a:srgbClr val="DAEDEF"/>
        </a:accent5>
        <a:accent6>
          <a:srgbClr val="2D2D8A"/>
        </a:accent6>
        <a:hlink>
          <a:srgbClr val="FFB600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 15">
        <a:dk1>
          <a:srgbClr val="000050"/>
        </a:dk1>
        <a:lt1>
          <a:srgbClr val="FFFFC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FFCF"/>
        </a:accent2>
        <a:accent3>
          <a:srgbClr val="FFFFE4"/>
        </a:accent3>
        <a:accent4>
          <a:srgbClr val="000043"/>
        </a:accent4>
        <a:accent5>
          <a:srgbClr val="DAEDEF"/>
        </a:accent5>
        <a:accent6>
          <a:srgbClr val="E7E7BB"/>
        </a:accent6>
        <a:hlink>
          <a:srgbClr val="FF8000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B 16">
        <a:dk1>
          <a:srgbClr val="000050"/>
        </a:dk1>
        <a:lt1>
          <a:srgbClr val="FFFFC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50"/>
        </a:accent2>
        <a:accent3>
          <a:srgbClr val="FFFFE4"/>
        </a:accent3>
        <a:accent4>
          <a:srgbClr val="000043"/>
        </a:accent4>
        <a:accent5>
          <a:srgbClr val="DAEDEF"/>
        </a:accent5>
        <a:accent6>
          <a:srgbClr val="000048"/>
        </a:accent6>
        <a:hlink>
          <a:srgbClr val="FF8000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6141</TotalTime>
  <Words>1948</Words>
  <Application>Microsoft Office PowerPoint</Application>
  <PresentationFormat>Diavoorstelling (4:3)</PresentationFormat>
  <Paragraphs>427</Paragraphs>
  <Slides>68</Slides>
  <Notes>41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3</vt:i4>
      </vt:variant>
      <vt:variant>
        <vt:lpstr>Diatitels</vt:lpstr>
      </vt:variant>
      <vt:variant>
        <vt:i4>68</vt:i4>
      </vt:variant>
    </vt:vector>
  </HeadingPairs>
  <TitlesOfParts>
    <vt:vector size="80" baseType="lpstr">
      <vt:lpstr>ＭＳ Ｐゴシック</vt:lpstr>
      <vt:lpstr>Arial</vt:lpstr>
      <vt:lpstr>Arial Narrow</vt:lpstr>
      <vt:lpstr>Calibri</vt:lpstr>
      <vt:lpstr>Cambria Math</vt:lpstr>
      <vt:lpstr>Times</vt:lpstr>
      <vt:lpstr>Times New Roman</vt:lpstr>
      <vt:lpstr>Wingdings</vt:lpstr>
      <vt:lpstr>CPB</vt:lpstr>
      <vt:lpstr>Grafiek</vt:lpstr>
      <vt:lpstr>Werkblad</vt:lpstr>
      <vt:lpstr>Tekening</vt:lpstr>
      <vt:lpstr>PowerPoint-presentatie</vt:lpstr>
      <vt:lpstr>Introductie Ed Westerhout</vt:lpstr>
      <vt:lpstr>PowerPoint-presentatie</vt:lpstr>
      <vt:lpstr>Structuur college</vt:lpstr>
      <vt:lpstr>Vergrijzing: wat is er aan de hand?</vt:lpstr>
      <vt:lpstr>Fertiliteit in Nederland (Total Fertility Rate (TFR))</vt:lpstr>
      <vt:lpstr>TFR, enkele EU-landen </vt:lpstr>
      <vt:lpstr>Vergrijzing: wat is er aan de hand?</vt:lpstr>
      <vt:lpstr>Levensverwachting in Nederland</vt:lpstr>
      <vt:lpstr>Levensverwachting, enkele EU-landen </vt:lpstr>
      <vt:lpstr>PowerPoint-presentatie</vt:lpstr>
      <vt:lpstr>Leeftijdsstructuur van de bevolking in Nederland</vt:lpstr>
      <vt:lpstr>Leeftijdsstructuur van de bevolking, EU27</vt:lpstr>
      <vt:lpstr>Afhankelijkheidsratio (grijze druk)</vt:lpstr>
      <vt:lpstr>Vergrijzing: wat is er aan de hand?</vt:lpstr>
      <vt:lpstr>Macro-economische effecten van vergrijzing</vt:lpstr>
      <vt:lpstr>Macro-economische effecten van vergrijzing</vt:lpstr>
      <vt:lpstr>Macro-economische effecten van vergrijzing</vt:lpstr>
      <vt:lpstr>Vergrijzing: waarom is het een probleem?</vt:lpstr>
      <vt:lpstr>Vergrijzing: waarom is het een probleem? </vt:lpstr>
      <vt:lpstr>Vergrijzing: waarom is het een probleem?</vt:lpstr>
      <vt:lpstr>Vergrijzing: waarom is het een probleem?</vt:lpstr>
      <vt:lpstr>Vergrijzing: waarom is het een probleem?</vt:lpstr>
      <vt:lpstr>Houdbaarheid van de overheidsfinanciën</vt:lpstr>
      <vt:lpstr>Houdbaarheid van de overheidsfinanciën</vt:lpstr>
      <vt:lpstr>Houdbaarheid van de overheidsfinanciën</vt:lpstr>
      <vt:lpstr>Houdbaarheid van de overheidsfinanciën</vt:lpstr>
      <vt:lpstr>Houdbaarheid van de overheidsfinanciën</vt:lpstr>
      <vt:lpstr>CPB Vergrijzingsstudies</vt:lpstr>
      <vt:lpstr>Vergrijzingsstudies</vt:lpstr>
      <vt:lpstr>Generational accounting (generatierekeningen)</vt:lpstr>
      <vt:lpstr>Generational accounting Leeftijdsprofielen van overheidsuitgaven</vt:lpstr>
      <vt:lpstr>Generational accounting Leeftijdsprofielen van overheidsinkomsten </vt:lpstr>
      <vt:lpstr>Generational accounting Leeftijdsprofielen van netto baten van de collectieve sector  </vt:lpstr>
      <vt:lpstr>Generational accounting +</vt:lpstr>
      <vt:lpstr>GAMMA</vt:lpstr>
      <vt:lpstr> </vt:lpstr>
      <vt:lpstr>Vergrijzingsstudies CPB </vt:lpstr>
      <vt:lpstr>Vergrijzingsstudies CPB </vt:lpstr>
      <vt:lpstr>Vergrijzingsstudies CPB</vt:lpstr>
      <vt:lpstr>Robuustheid uitkomst houdbaarheidssaldo</vt:lpstr>
      <vt:lpstr>Vergrijzingsstudies CPB</vt:lpstr>
      <vt:lpstr>Verschillen met berekeningen EC</vt:lpstr>
      <vt:lpstr>Vergrijzingsstudies CPB</vt:lpstr>
      <vt:lpstr>Vergrijzingsstudies CPB</vt:lpstr>
      <vt:lpstr>Vergrijzingsstudies CPB</vt:lpstr>
      <vt:lpstr>Vergrijzingsstudies CPB</vt:lpstr>
      <vt:lpstr>GAMMA</vt:lpstr>
      <vt:lpstr>Vergrijzingsstudies</vt:lpstr>
      <vt:lpstr>Klein GAMMA</vt:lpstr>
      <vt:lpstr>Klein GAMMA</vt:lpstr>
      <vt:lpstr>Klein GAMMA</vt:lpstr>
      <vt:lpstr>Klein GAMMA</vt:lpstr>
      <vt:lpstr>Klein GAMMA</vt:lpstr>
      <vt:lpstr>Simulatieopdracht</vt:lpstr>
      <vt:lpstr>Simulatieopdracht</vt:lpstr>
      <vt:lpstr>Simulatieopdracht</vt:lpstr>
      <vt:lpstr>Simulatieopdracht</vt:lpstr>
      <vt:lpstr>Sustainability gap</vt:lpstr>
      <vt:lpstr>Simulatieopdracht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Simulatieopdracht</vt:lpstr>
    </vt:vector>
  </TitlesOfParts>
  <Company>Centraal Planbureau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ed westerhout</dc:creator>
  <cp:lastModifiedBy>Ed Westerhout</cp:lastModifiedBy>
  <cp:revision>140</cp:revision>
  <dcterms:created xsi:type="dcterms:W3CDTF">2003-12-12T12:32:47Z</dcterms:created>
  <dcterms:modified xsi:type="dcterms:W3CDTF">2014-09-15T08:28:42Z</dcterms:modified>
</cp:coreProperties>
</file>